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Anca Coder" panose="020B0600000101010101" charset="0"/>
      <p:regular r:id="rId10"/>
    </p:embeddedFont>
    <p:embeddedFont>
      <p:font typeface="Arcade Gamer" panose="020B0600000101010101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60" y="4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svg>
</file>

<file path=ppt/media/image29.jpe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18" Type="http://schemas.openxmlformats.org/officeDocument/2006/relationships/image" Target="../media/image17.sv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svg"/><Relationship Id="rId20" Type="http://schemas.openxmlformats.org/officeDocument/2006/relationships/image" Target="../media/image19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svg"/><Relationship Id="rId19" Type="http://schemas.openxmlformats.org/officeDocument/2006/relationships/image" Target="../media/image18.png"/><Relationship Id="rId4" Type="http://schemas.openxmlformats.org/officeDocument/2006/relationships/image" Target="../media/image3.svg"/><Relationship Id="rId9" Type="http://schemas.openxmlformats.org/officeDocument/2006/relationships/image" Target="../media/image8.png"/><Relationship Id="rId14" Type="http://schemas.openxmlformats.org/officeDocument/2006/relationships/image" Target="../media/image13.svg"/><Relationship Id="rId22" Type="http://schemas.openxmlformats.org/officeDocument/2006/relationships/image" Target="../media/image21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13" Type="http://schemas.openxmlformats.org/officeDocument/2006/relationships/image" Target="../media/image14.png"/><Relationship Id="rId3" Type="http://schemas.openxmlformats.org/officeDocument/2006/relationships/image" Target="../media/image2.png"/><Relationship Id="rId7" Type="http://schemas.openxmlformats.org/officeDocument/2006/relationships/image" Target="../media/image20.png"/><Relationship Id="rId12" Type="http://schemas.openxmlformats.org/officeDocument/2006/relationships/image" Target="../media/image1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11" Type="http://schemas.openxmlformats.org/officeDocument/2006/relationships/image" Target="../media/image16.png"/><Relationship Id="rId5" Type="http://schemas.openxmlformats.org/officeDocument/2006/relationships/image" Target="../media/image18.png"/><Relationship Id="rId10" Type="http://schemas.openxmlformats.org/officeDocument/2006/relationships/image" Target="../media/image7.svg"/><Relationship Id="rId4" Type="http://schemas.openxmlformats.org/officeDocument/2006/relationships/image" Target="../media/image3.svg"/><Relationship Id="rId9" Type="http://schemas.openxmlformats.org/officeDocument/2006/relationships/image" Target="../media/image6.png"/><Relationship Id="rId14" Type="http://schemas.openxmlformats.org/officeDocument/2006/relationships/image" Target="../media/image1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13" Type="http://schemas.openxmlformats.org/officeDocument/2006/relationships/image" Target="../media/image1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8.png"/><Relationship Id="rId12" Type="http://schemas.openxmlformats.org/officeDocument/2006/relationships/image" Target="../media/image7.svg"/><Relationship Id="rId17" Type="http://schemas.openxmlformats.org/officeDocument/2006/relationships/image" Target="../media/image29.jpeg"/><Relationship Id="rId2" Type="http://schemas.openxmlformats.org/officeDocument/2006/relationships/video" Target="../media/media1.mp4"/><Relationship Id="rId16" Type="http://schemas.openxmlformats.org/officeDocument/2006/relationships/image" Target="../media/image28.svg"/><Relationship Id="rId1" Type="http://schemas.microsoft.com/office/2007/relationships/media" Target="../media/media1.mp4"/><Relationship Id="rId6" Type="http://schemas.openxmlformats.org/officeDocument/2006/relationships/image" Target="../media/image3.svg"/><Relationship Id="rId11" Type="http://schemas.openxmlformats.org/officeDocument/2006/relationships/image" Target="../media/image6.png"/><Relationship Id="rId5" Type="http://schemas.openxmlformats.org/officeDocument/2006/relationships/image" Target="../media/image2.png"/><Relationship Id="rId15" Type="http://schemas.openxmlformats.org/officeDocument/2006/relationships/image" Target="../media/image27.png"/><Relationship Id="rId10" Type="http://schemas.openxmlformats.org/officeDocument/2006/relationships/image" Target="../media/image21.svg"/><Relationship Id="rId4" Type="http://schemas.openxmlformats.org/officeDocument/2006/relationships/image" Target="../media/image1.png"/><Relationship Id="rId9" Type="http://schemas.openxmlformats.org/officeDocument/2006/relationships/image" Target="../media/image20.png"/><Relationship Id="rId14" Type="http://schemas.openxmlformats.org/officeDocument/2006/relationships/image" Target="../media/image1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7777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-564169" y="6870641"/>
            <a:ext cx="3456917" cy="3663399"/>
          </a:xfrm>
          <a:custGeom>
            <a:avLst/>
            <a:gdLst/>
            <a:ahLst/>
            <a:cxnLst/>
            <a:rect l="l" t="t" r="r" b="b"/>
            <a:pathLst>
              <a:path w="3456917" h="3663399">
                <a:moveTo>
                  <a:pt x="0" y="0"/>
                </a:moveTo>
                <a:lnTo>
                  <a:pt x="3456917" y="0"/>
                </a:lnTo>
                <a:lnTo>
                  <a:pt x="3456917" y="3663399"/>
                </a:lnTo>
                <a:lnTo>
                  <a:pt x="0" y="36633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>
            <a:off x="15231337" y="6619452"/>
            <a:ext cx="3412449" cy="3616276"/>
          </a:xfrm>
          <a:custGeom>
            <a:avLst/>
            <a:gdLst/>
            <a:ahLst/>
            <a:cxnLst/>
            <a:rect l="l" t="t" r="r" b="b"/>
            <a:pathLst>
              <a:path w="3412449" h="3616276">
                <a:moveTo>
                  <a:pt x="0" y="0"/>
                </a:moveTo>
                <a:lnTo>
                  <a:pt x="3412449" y="0"/>
                </a:lnTo>
                <a:lnTo>
                  <a:pt x="3412449" y="3616275"/>
                </a:lnTo>
                <a:lnTo>
                  <a:pt x="0" y="36162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5" name="Group 5"/>
          <p:cNvGrpSpPr/>
          <p:nvPr/>
        </p:nvGrpSpPr>
        <p:grpSpPr>
          <a:xfrm>
            <a:off x="2387022" y="1724475"/>
            <a:ext cx="13513955" cy="6838049"/>
            <a:chOff x="0" y="0"/>
            <a:chExt cx="3559231" cy="180096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559231" cy="1800968"/>
            </a:xfrm>
            <a:custGeom>
              <a:avLst/>
              <a:gdLst/>
              <a:ahLst/>
              <a:cxnLst/>
              <a:rect l="l" t="t" r="r" b="b"/>
              <a:pathLst>
                <a:path w="3559231" h="1800968">
                  <a:moveTo>
                    <a:pt x="29217" y="0"/>
                  </a:moveTo>
                  <a:lnTo>
                    <a:pt x="3530014" y="0"/>
                  </a:lnTo>
                  <a:cubicBezTo>
                    <a:pt x="3537763" y="0"/>
                    <a:pt x="3545194" y="3078"/>
                    <a:pt x="3550673" y="8557"/>
                  </a:cubicBezTo>
                  <a:cubicBezTo>
                    <a:pt x="3556153" y="14037"/>
                    <a:pt x="3559231" y="21468"/>
                    <a:pt x="3559231" y="29217"/>
                  </a:cubicBezTo>
                  <a:lnTo>
                    <a:pt x="3559231" y="1771751"/>
                  </a:lnTo>
                  <a:cubicBezTo>
                    <a:pt x="3559231" y="1779499"/>
                    <a:pt x="3556153" y="1786931"/>
                    <a:pt x="3550673" y="1792410"/>
                  </a:cubicBezTo>
                  <a:cubicBezTo>
                    <a:pt x="3545194" y="1797889"/>
                    <a:pt x="3537763" y="1800968"/>
                    <a:pt x="3530014" y="1800968"/>
                  </a:cubicBezTo>
                  <a:lnTo>
                    <a:pt x="29217" y="1800968"/>
                  </a:lnTo>
                  <a:cubicBezTo>
                    <a:pt x="21468" y="1800968"/>
                    <a:pt x="14037" y="1797889"/>
                    <a:pt x="8557" y="1792410"/>
                  </a:cubicBezTo>
                  <a:cubicBezTo>
                    <a:pt x="3078" y="1786931"/>
                    <a:pt x="0" y="1779499"/>
                    <a:pt x="0" y="1771751"/>
                  </a:cubicBezTo>
                  <a:lnTo>
                    <a:pt x="0" y="29217"/>
                  </a:lnTo>
                  <a:cubicBezTo>
                    <a:pt x="0" y="21468"/>
                    <a:pt x="3078" y="14037"/>
                    <a:pt x="8557" y="8557"/>
                  </a:cubicBezTo>
                  <a:cubicBezTo>
                    <a:pt x="14037" y="3078"/>
                    <a:pt x="21468" y="0"/>
                    <a:pt x="2921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4031915" y="7470530"/>
            <a:ext cx="1757056" cy="744353"/>
          </a:xfrm>
          <a:custGeom>
            <a:avLst/>
            <a:gdLst/>
            <a:ahLst/>
            <a:cxnLst/>
            <a:rect l="l" t="t" r="r" b="b"/>
            <a:pathLst>
              <a:path w="1757056" h="744353">
                <a:moveTo>
                  <a:pt x="0" y="0"/>
                </a:moveTo>
                <a:lnTo>
                  <a:pt x="1757057" y="0"/>
                </a:lnTo>
                <a:lnTo>
                  <a:pt x="1757057" y="744353"/>
                </a:lnTo>
                <a:lnTo>
                  <a:pt x="0" y="7443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>
            <a:off x="12496921" y="7470530"/>
            <a:ext cx="1757056" cy="744353"/>
          </a:xfrm>
          <a:custGeom>
            <a:avLst/>
            <a:gdLst/>
            <a:ahLst/>
            <a:cxnLst/>
            <a:rect l="l" t="t" r="r" b="b"/>
            <a:pathLst>
              <a:path w="1757056" h="744353">
                <a:moveTo>
                  <a:pt x="0" y="0"/>
                </a:moveTo>
                <a:lnTo>
                  <a:pt x="1757056" y="0"/>
                </a:lnTo>
                <a:lnTo>
                  <a:pt x="1757056" y="744353"/>
                </a:lnTo>
                <a:lnTo>
                  <a:pt x="0" y="74435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" name="Freeform 10"/>
          <p:cNvSpPr/>
          <p:nvPr/>
        </p:nvSpPr>
        <p:spPr>
          <a:xfrm>
            <a:off x="8748191" y="2669945"/>
            <a:ext cx="791618" cy="884939"/>
          </a:xfrm>
          <a:custGeom>
            <a:avLst/>
            <a:gdLst/>
            <a:ahLst/>
            <a:cxnLst/>
            <a:rect l="l" t="t" r="r" b="b"/>
            <a:pathLst>
              <a:path w="791618" h="884939">
                <a:moveTo>
                  <a:pt x="0" y="0"/>
                </a:moveTo>
                <a:lnTo>
                  <a:pt x="791618" y="0"/>
                </a:lnTo>
                <a:lnTo>
                  <a:pt x="791618" y="884939"/>
                </a:lnTo>
                <a:lnTo>
                  <a:pt x="0" y="88493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1" name="Freeform 11"/>
          <p:cNvSpPr/>
          <p:nvPr/>
        </p:nvSpPr>
        <p:spPr>
          <a:xfrm>
            <a:off x="8265472" y="7433466"/>
            <a:ext cx="1757056" cy="744353"/>
          </a:xfrm>
          <a:custGeom>
            <a:avLst/>
            <a:gdLst/>
            <a:ahLst/>
            <a:cxnLst/>
            <a:rect l="l" t="t" r="r" b="b"/>
            <a:pathLst>
              <a:path w="1757056" h="744353">
                <a:moveTo>
                  <a:pt x="0" y="0"/>
                </a:moveTo>
                <a:lnTo>
                  <a:pt x="1757056" y="0"/>
                </a:lnTo>
                <a:lnTo>
                  <a:pt x="1757056" y="744353"/>
                </a:lnTo>
                <a:lnTo>
                  <a:pt x="0" y="744353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2" name="Freeform 12"/>
          <p:cNvSpPr/>
          <p:nvPr/>
        </p:nvSpPr>
        <p:spPr>
          <a:xfrm>
            <a:off x="5390137" y="5888870"/>
            <a:ext cx="7507727" cy="464114"/>
          </a:xfrm>
          <a:custGeom>
            <a:avLst/>
            <a:gdLst/>
            <a:ahLst/>
            <a:cxnLst/>
            <a:rect l="l" t="t" r="r" b="b"/>
            <a:pathLst>
              <a:path w="7507727" h="464114">
                <a:moveTo>
                  <a:pt x="0" y="0"/>
                </a:moveTo>
                <a:lnTo>
                  <a:pt x="7507726" y="0"/>
                </a:lnTo>
                <a:lnTo>
                  <a:pt x="7507726" y="464114"/>
                </a:lnTo>
                <a:lnTo>
                  <a:pt x="0" y="464114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3" name="Freeform 13"/>
          <p:cNvSpPr/>
          <p:nvPr/>
        </p:nvSpPr>
        <p:spPr>
          <a:xfrm>
            <a:off x="746878" y="1028700"/>
            <a:ext cx="1427304" cy="498259"/>
          </a:xfrm>
          <a:custGeom>
            <a:avLst/>
            <a:gdLst/>
            <a:ahLst/>
            <a:cxnLst/>
            <a:rect l="l" t="t" r="r" b="b"/>
            <a:pathLst>
              <a:path w="1427304" h="498259">
                <a:moveTo>
                  <a:pt x="0" y="0"/>
                </a:moveTo>
                <a:lnTo>
                  <a:pt x="1427304" y="0"/>
                </a:lnTo>
                <a:lnTo>
                  <a:pt x="1427304" y="498259"/>
                </a:lnTo>
                <a:lnTo>
                  <a:pt x="0" y="498259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4" name="TextBox 14"/>
          <p:cNvSpPr txBox="1"/>
          <p:nvPr/>
        </p:nvSpPr>
        <p:spPr>
          <a:xfrm>
            <a:off x="2041535" y="3824132"/>
            <a:ext cx="14204931" cy="165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616"/>
              </a:lnSpc>
            </a:pPr>
            <a:r>
              <a:rPr lang="en-US" sz="11853" spc="-545">
                <a:solidFill>
                  <a:srgbClr val="FFFFFF"/>
                </a:solidFill>
                <a:ea typeface="Arcade Gamer Bold"/>
              </a:rPr>
              <a:t>기사단 데몬슬레이어</a:t>
            </a:r>
          </a:p>
        </p:txBody>
      </p:sp>
      <p:sp>
        <p:nvSpPr>
          <p:cNvPr id="15" name="Freeform 15"/>
          <p:cNvSpPr/>
          <p:nvPr/>
        </p:nvSpPr>
        <p:spPr>
          <a:xfrm>
            <a:off x="11069616" y="779571"/>
            <a:ext cx="1427304" cy="498259"/>
          </a:xfrm>
          <a:custGeom>
            <a:avLst/>
            <a:gdLst/>
            <a:ahLst/>
            <a:cxnLst/>
            <a:rect l="l" t="t" r="r" b="b"/>
            <a:pathLst>
              <a:path w="1427304" h="498259">
                <a:moveTo>
                  <a:pt x="0" y="0"/>
                </a:moveTo>
                <a:lnTo>
                  <a:pt x="1427305" y="0"/>
                </a:lnTo>
                <a:lnTo>
                  <a:pt x="1427305" y="498258"/>
                </a:lnTo>
                <a:lnTo>
                  <a:pt x="0" y="498258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6" name="Freeform 16"/>
          <p:cNvSpPr/>
          <p:nvPr/>
        </p:nvSpPr>
        <p:spPr>
          <a:xfrm>
            <a:off x="16245763" y="3271670"/>
            <a:ext cx="1427304" cy="498259"/>
          </a:xfrm>
          <a:custGeom>
            <a:avLst/>
            <a:gdLst/>
            <a:ahLst/>
            <a:cxnLst/>
            <a:rect l="l" t="t" r="r" b="b"/>
            <a:pathLst>
              <a:path w="1427304" h="498259">
                <a:moveTo>
                  <a:pt x="0" y="0"/>
                </a:moveTo>
                <a:lnTo>
                  <a:pt x="1427304" y="0"/>
                </a:lnTo>
                <a:lnTo>
                  <a:pt x="1427304" y="498259"/>
                </a:lnTo>
                <a:lnTo>
                  <a:pt x="0" y="498259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7" name="Freeform 17"/>
          <p:cNvSpPr/>
          <p:nvPr/>
        </p:nvSpPr>
        <p:spPr>
          <a:xfrm>
            <a:off x="-648991" y="9798827"/>
            <a:ext cx="9743793" cy="1470427"/>
          </a:xfrm>
          <a:custGeom>
            <a:avLst/>
            <a:gdLst/>
            <a:ahLst/>
            <a:cxnLst/>
            <a:rect l="l" t="t" r="r" b="b"/>
            <a:pathLst>
              <a:path w="9743793" h="1470427">
                <a:moveTo>
                  <a:pt x="0" y="0"/>
                </a:moveTo>
                <a:lnTo>
                  <a:pt x="9743793" y="0"/>
                </a:lnTo>
                <a:lnTo>
                  <a:pt x="9743793" y="1470427"/>
                </a:lnTo>
                <a:lnTo>
                  <a:pt x="0" y="1470427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8" name="Freeform 18"/>
          <p:cNvSpPr/>
          <p:nvPr/>
        </p:nvSpPr>
        <p:spPr>
          <a:xfrm>
            <a:off x="736092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9" name="Freeform 19"/>
          <p:cNvSpPr/>
          <p:nvPr/>
        </p:nvSpPr>
        <p:spPr>
          <a:xfrm>
            <a:off x="1455616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0" name="Freeform 20"/>
          <p:cNvSpPr/>
          <p:nvPr/>
        </p:nvSpPr>
        <p:spPr>
          <a:xfrm>
            <a:off x="2174182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1" name="Freeform 21"/>
          <p:cNvSpPr/>
          <p:nvPr/>
        </p:nvSpPr>
        <p:spPr>
          <a:xfrm>
            <a:off x="2892748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2" name="Freeform 22"/>
          <p:cNvSpPr/>
          <p:nvPr/>
        </p:nvSpPr>
        <p:spPr>
          <a:xfrm>
            <a:off x="3611314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3" name="Freeform 23"/>
          <p:cNvSpPr/>
          <p:nvPr/>
        </p:nvSpPr>
        <p:spPr>
          <a:xfrm>
            <a:off x="14864394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4" name="Freeform 24"/>
          <p:cNvSpPr/>
          <p:nvPr/>
        </p:nvSpPr>
        <p:spPr>
          <a:xfrm>
            <a:off x="15599900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5" y="0"/>
                </a:lnTo>
                <a:lnTo>
                  <a:pt x="602155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5" name="Freeform 25"/>
          <p:cNvSpPr/>
          <p:nvPr/>
        </p:nvSpPr>
        <p:spPr>
          <a:xfrm>
            <a:off x="16335405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6" name="Freeform 26"/>
          <p:cNvSpPr/>
          <p:nvPr/>
        </p:nvSpPr>
        <p:spPr>
          <a:xfrm>
            <a:off x="17070911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7" name="Freeform 27"/>
          <p:cNvSpPr/>
          <p:nvPr/>
        </p:nvSpPr>
        <p:spPr>
          <a:xfrm>
            <a:off x="14128888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8" name="Freeform 28"/>
          <p:cNvSpPr/>
          <p:nvPr/>
        </p:nvSpPr>
        <p:spPr>
          <a:xfrm>
            <a:off x="10021826" y="2669945"/>
            <a:ext cx="791618" cy="884939"/>
          </a:xfrm>
          <a:custGeom>
            <a:avLst/>
            <a:gdLst/>
            <a:ahLst/>
            <a:cxnLst/>
            <a:rect l="l" t="t" r="r" b="b"/>
            <a:pathLst>
              <a:path w="791618" h="884939">
                <a:moveTo>
                  <a:pt x="0" y="0"/>
                </a:moveTo>
                <a:lnTo>
                  <a:pt x="791618" y="0"/>
                </a:lnTo>
                <a:lnTo>
                  <a:pt x="791618" y="884939"/>
                </a:lnTo>
                <a:lnTo>
                  <a:pt x="0" y="88493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9" name="Freeform 29"/>
          <p:cNvSpPr/>
          <p:nvPr/>
        </p:nvSpPr>
        <p:spPr>
          <a:xfrm>
            <a:off x="7470798" y="2669945"/>
            <a:ext cx="791618" cy="884939"/>
          </a:xfrm>
          <a:custGeom>
            <a:avLst/>
            <a:gdLst/>
            <a:ahLst/>
            <a:cxnLst/>
            <a:rect l="l" t="t" r="r" b="b"/>
            <a:pathLst>
              <a:path w="791618" h="884939">
                <a:moveTo>
                  <a:pt x="0" y="0"/>
                </a:moveTo>
                <a:lnTo>
                  <a:pt x="791618" y="0"/>
                </a:lnTo>
                <a:lnTo>
                  <a:pt x="791618" y="884939"/>
                </a:lnTo>
                <a:lnTo>
                  <a:pt x="0" y="88493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0" name="Freeform 30"/>
          <p:cNvSpPr/>
          <p:nvPr/>
        </p:nvSpPr>
        <p:spPr>
          <a:xfrm>
            <a:off x="9143297" y="9798827"/>
            <a:ext cx="9743793" cy="1470427"/>
          </a:xfrm>
          <a:custGeom>
            <a:avLst/>
            <a:gdLst/>
            <a:ahLst/>
            <a:cxnLst/>
            <a:rect l="l" t="t" r="r" b="b"/>
            <a:pathLst>
              <a:path w="9743793" h="1470427">
                <a:moveTo>
                  <a:pt x="0" y="0"/>
                </a:moveTo>
                <a:lnTo>
                  <a:pt x="9743794" y="0"/>
                </a:lnTo>
                <a:lnTo>
                  <a:pt x="9743794" y="1470427"/>
                </a:lnTo>
                <a:lnTo>
                  <a:pt x="0" y="1470427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1" name="TextBox 31"/>
          <p:cNvSpPr txBox="1"/>
          <p:nvPr/>
        </p:nvSpPr>
        <p:spPr>
          <a:xfrm>
            <a:off x="7571989" y="6685782"/>
            <a:ext cx="3241455" cy="452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95"/>
              </a:lnSpc>
            </a:pPr>
            <a:r>
              <a:rPr lang="en-US" sz="3260" spc="-150">
                <a:solidFill>
                  <a:srgbClr val="FFFFFF"/>
                </a:solidFill>
                <a:latin typeface="Arcade Gamer Bold"/>
              </a:rPr>
              <a:t>2019182027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727886" y="6695307"/>
            <a:ext cx="2672914" cy="529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77"/>
              </a:lnSpc>
            </a:pPr>
            <a:r>
              <a:rPr lang="en-US" sz="4160" spc="-191" dirty="0" err="1">
                <a:solidFill>
                  <a:srgbClr val="FFFFFF"/>
                </a:solidFill>
                <a:ea typeface="Arcade Gamer Bold"/>
              </a:rPr>
              <a:t>게임공학과</a:t>
            </a:r>
            <a:endParaRPr lang="en-US" sz="4160" spc="-191" dirty="0">
              <a:solidFill>
                <a:srgbClr val="FFFFFF"/>
              </a:solidFill>
              <a:ea typeface="Arcade Gamer Bold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2496921" y="6695307"/>
            <a:ext cx="1757056" cy="5838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77"/>
              </a:lnSpc>
            </a:pPr>
            <a:r>
              <a:rPr lang="en-US" sz="4160" spc="-191">
                <a:solidFill>
                  <a:srgbClr val="FFFFFF"/>
                </a:solidFill>
                <a:ea typeface="Arcade Gamer Bold"/>
              </a:rPr>
              <a:t>이수현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7777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-564169" y="6870641"/>
            <a:ext cx="3456917" cy="3663399"/>
          </a:xfrm>
          <a:custGeom>
            <a:avLst/>
            <a:gdLst/>
            <a:ahLst/>
            <a:cxnLst/>
            <a:rect l="l" t="t" r="r" b="b"/>
            <a:pathLst>
              <a:path w="3456917" h="3663399">
                <a:moveTo>
                  <a:pt x="0" y="0"/>
                </a:moveTo>
                <a:lnTo>
                  <a:pt x="3456917" y="0"/>
                </a:lnTo>
                <a:lnTo>
                  <a:pt x="3456917" y="3663399"/>
                </a:lnTo>
                <a:lnTo>
                  <a:pt x="0" y="36633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>
            <a:off x="736092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5" name="Freeform 5"/>
          <p:cNvSpPr/>
          <p:nvPr/>
        </p:nvSpPr>
        <p:spPr>
          <a:xfrm>
            <a:off x="1455616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2174182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2892748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3611314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>
            <a:off x="15231337" y="6917765"/>
            <a:ext cx="3412449" cy="3616276"/>
          </a:xfrm>
          <a:custGeom>
            <a:avLst/>
            <a:gdLst/>
            <a:ahLst/>
            <a:cxnLst/>
            <a:rect l="l" t="t" r="r" b="b"/>
            <a:pathLst>
              <a:path w="3412449" h="3616276">
                <a:moveTo>
                  <a:pt x="0" y="0"/>
                </a:moveTo>
                <a:lnTo>
                  <a:pt x="3412449" y="0"/>
                </a:lnTo>
                <a:lnTo>
                  <a:pt x="3412449" y="3616275"/>
                </a:lnTo>
                <a:lnTo>
                  <a:pt x="0" y="36162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" name="Freeform 10"/>
          <p:cNvSpPr/>
          <p:nvPr/>
        </p:nvSpPr>
        <p:spPr>
          <a:xfrm>
            <a:off x="14864394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1" name="Freeform 11"/>
          <p:cNvSpPr/>
          <p:nvPr/>
        </p:nvSpPr>
        <p:spPr>
          <a:xfrm>
            <a:off x="15599900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5" y="0"/>
                </a:lnTo>
                <a:lnTo>
                  <a:pt x="602155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2" name="Freeform 12"/>
          <p:cNvSpPr/>
          <p:nvPr/>
        </p:nvSpPr>
        <p:spPr>
          <a:xfrm>
            <a:off x="16335405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3" name="Freeform 13"/>
          <p:cNvSpPr/>
          <p:nvPr/>
        </p:nvSpPr>
        <p:spPr>
          <a:xfrm>
            <a:off x="17070911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4" name="Freeform 14"/>
          <p:cNvSpPr/>
          <p:nvPr/>
        </p:nvSpPr>
        <p:spPr>
          <a:xfrm>
            <a:off x="14128888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5" name="Freeform 15"/>
          <p:cNvSpPr/>
          <p:nvPr/>
        </p:nvSpPr>
        <p:spPr>
          <a:xfrm>
            <a:off x="8469373" y="9227234"/>
            <a:ext cx="1349253" cy="571593"/>
          </a:xfrm>
          <a:custGeom>
            <a:avLst/>
            <a:gdLst/>
            <a:ahLst/>
            <a:cxnLst/>
            <a:rect l="l" t="t" r="r" b="b"/>
            <a:pathLst>
              <a:path w="1349253" h="571593">
                <a:moveTo>
                  <a:pt x="0" y="0"/>
                </a:moveTo>
                <a:lnTo>
                  <a:pt x="1349254" y="0"/>
                </a:lnTo>
                <a:lnTo>
                  <a:pt x="1349254" y="571593"/>
                </a:lnTo>
                <a:lnTo>
                  <a:pt x="0" y="57159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6" name="Freeform 16"/>
          <p:cNvSpPr/>
          <p:nvPr/>
        </p:nvSpPr>
        <p:spPr>
          <a:xfrm>
            <a:off x="-648991" y="9798827"/>
            <a:ext cx="9743793" cy="1470427"/>
          </a:xfrm>
          <a:custGeom>
            <a:avLst/>
            <a:gdLst/>
            <a:ahLst/>
            <a:cxnLst/>
            <a:rect l="l" t="t" r="r" b="b"/>
            <a:pathLst>
              <a:path w="9743793" h="1470427">
                <a:moveTo>
                  <a:pt x="0" y="0"/>
                </a:moveTo>
                <a:lnTo>
                  <a:pt x="9743793" y="0"/>
                </a:lnTo>
                <a:lnTo>
                  <a:pt x="9743793" y="1470427"/>
                </a:lnTo>
                <a:lnTo>
                  <a:pt x="0" y="1470427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7" name="Freeform 17"/>
          <p:cNvSpPr/>
          <p:nvPr/>
        </p:nvSpPr>
        <p:spPr>
          <a:xfrm>
            <a:off x="9143297" y="9798827"/>
            <a:ext cx="9743793" cy="1470427"/>
          </a:xfrm>
          <a:custGeom>
            <a:avLst/>
            <a:gdLst/>
            <a:ahLst/>
            <a:cxnLst/>
            <a:rect l="l" t="t" r="r" b="b"/>
            <a:pathLst>
              <a:path w="9743793" h="1470427">
                <a:moveTo>
                  <a:pt x="0" y="0"/>
                </a:moveTo>
                <a:lnTo>
                  <a:pt x="9743794" y="0"/>
                </a:lnTo>
                <a:lnTo>
                  <a:pt x="9743794" y="1470427"/>
                </a:lnTo>
                <a:lnTo>
                  <a:pt x="0" y="1470427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8" name="Freeform 18"/>
          <p:cNvSpPr/>
          <p:nvPr/>
        </p:nvSpPr>
        <p:spPr>
          <a:xfrm>
            <a:off x="746878" y="1028700"/>
            <a:ext cx="1427304" cy="498259"/>
          </a:xfrm>
          <a:custGeom>
            <a:avLst/>
            <a:gdLst/>
            <a:ahLst/>
            <a:cxnLst/>
            <a:rect l="l" t="t" r="r" b="b"/>
            <a:pathLst>
              <a:path w="1427304" h="498259">
                <a:moveTo>
                  <a:pt x="0" y="0"/>
                </a:moveTo>
                <a:lnTo>
                  <a:pt x="1427304" y="0"/>
                </a:lnTo>
                <a:lnTo>
                  <a:pt x="1427304" y="498259"/>
                </a:lnTo>
                <a:lnTo>
                  <a:pt x="0" y="49825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9" name="Freeform 19"/>
          <p:cNvSpPr/>
          <p:nvPr/>
        </p:nvSpPr>
        <p:spPr>
          <a:xfrm>
            <a:off x="14886248" y="779571"/>
            <a:ext cx="1427304" cy="498259"/>
          </a:xfrm>
          <a:custGeom>
            <a:avLst/>
            <a:gdLst/>
            <a:ahLst/>
            <a:cxnLst/>
            <a:rect l="l" t="t" r="r" b="b"/>
            <a:pathLst>
              <a:path w="1427304" h="498259">
                <a:moveTo>
                  <a:pt x="0" y="0"/>
                </a:moveTo>
                <a:lnTo>
                  <a:pt x="1427304" y="0"/>
                </a:lnTo>
                <a:lnTo>
                  <a:pt x="1427304" y="498258"/>
                </a:lnTo>
                <a:lnTo>
                  <a:pt x="0" y="498258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0" name="Freeform 20"/>
          <p:cNvSpPr/>
          <p:nvPr/>
        </p:nvSpPr>
        <p:spPr>
          <a:xfrm>
            <a:off x="16223909" y="4356055"/>
            <a:ext cx="1427304" cy="498259"/>
          </a:xfrm>
          <a:custGeom>
            <a:avLst/>
            <a:gdLst/>
            <a:ahLst/>
            <a:cxnLst/>
            <a:rect l="l" t="t" r="r" b="b"/>
            <a:pathLst>
              <a:path w="1427304" h="498259">
                <a:moveTo>
                  <a:pt x="0" y="0"/>
                </a:moveTo>
                <a:lnTo>
                  <a:pt x="1427304" y="0"/>
                </a:lnTo>
                <a:lnTo>
                  <a:pt x="1427304" y="498259"/>
                </a:lnTo>
                <a:lnTo>
                  <a:pt x="0" y="498259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1" name="TextBox 21"/>
          <p:cNvSpPr txBox="1"/>
          <p:nvPr/>
        </p:nvSpPr>
        <p:spPr>
          <a:xfrm>
            <a:off x="5701255" y="1090836"/>
            <a:ext cx="6885490" cy="948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21"/>
              </a:lnSpc>
            </a:pPr>
            <a:r>
              <a:rPr lang="en-US" sz="6756" spc="-310">
                <a:solidFill>
                  <a:srgbClr val="FFFFFF"/>
                </a:solidFill>
                <a:latin typeface="Arcade Gamer Bold"/>
              </a:rPr>
              <a:t>COMMENTS</a:t>
            </a:r>
          </a:p>
        </p:txBody>
      </p:sp>
      <p:grpSp>
        <p:nvGrpSpPr>
          <p:cNvPr id="22" name="Group 22"/>
          <p:cNvGrpSpPr>
            <a:grpSpLocks noChangeAspect="1"/>
          </p:cNvGrpSpPr>
          <p:nvPr/>
        </p:nvGrpSpPr>
        <p:grpSpPr>
          <a:xfrm>
            <a:off x="4762971" y="5100160"/>
            <a:ext cx="1334757" cy="1378537"/>
            <a:chOff x="0" y="0"/>
            <a:chExt cx="6350000" cy="6558280"/>
          </a:xfrm>
        </p:grpSpPr>
        <p:sp>
          <p:nvSpPr>
            <p:cNvPr id="23" name="Freeform 23"/>
            <p:cNvSpPr/>
            <p:nvPr/>
          </p:nvSpPr>
          <p:spPr>
            <a:xfrm>
              <a:off x="74930" y="74930"/>
              <a:ext cx="6200140" cy="6408420"/>
            </a:xfrm>
            <a:custGeom>
              <a:avLst/>
              <a:gdLst/>
              <a:ahLst/>
              <a:cxnLst/>
              <a:rect l="l" t="t" r="r" b="b"/>
              <a:pathLst>
                <a:path w="6200140" h="640842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solidFill>
              <a:srgbClr val="82109E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0" y="0"/>
              <a:ext cx="6350000" cy="6558280"/>
            </a:xfrm>
            <a:custGeom>
              <a:avLst/>
              <a:gdLst/>
              <a:ahLst/>
              <a:cxnLst/>
              <a:rect l="l" t="t" r="r" b="b"/>
              <a:pathLst>
                <a:path w="6350000" h="655828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E24795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6285168" y="5456101"/>
            <a:ext cx="6008805" cy="71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</a:pPr>
            <a:r>
              <a:rPr lang="en-US" sz="5000" spc="-230">
                <a:solidFill>
                  <a:srgbClr val="FFFFFF"/>
                </a:solidFill>
                <a:ea typeface="Arcade Gamer Bold"/>
              </a:rPr>
              <a:t>게임 예상 흐름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4565537" y="5031080"/>
            <a:ext cx="1709636" cy="1429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04"/>
              </a:lnSpc>
              <a:spcBef>
                <a:spcPct val="0"/>
              </a:spcBef>
            </a:pPr>
            <a:r>
              <a:rPr lang="en-US" sz="7931" spc="-364">
                <a:solidFill>
                  <a:srgbClr val="FFFFFF"/>
                </a:solidFill>
                <a:latin typeface="Arcade Gamer Bold"/>
              </a:rPr>
              <a:t>2</a:t>
            </a:r>
          </a:p>
        </p:txBody>
      </p:sp>
      <p:grpSp>
        <p:nvGrpSpPr>
          <p:cNvPr id="27" name="Group 27"/>
          <p:cNvGrpSpPr>
            <a:grpSpLocks noChangeAspect="1"/>
          </p:cNvGrpSpPr>
          <p:nvPr/>
        </p:nvGrpSpPr>
        <p:grpSpPr>
          <a:xfrm>
            <a:off x="4762971" y="3378724"/>
            <a:ext cx="1334757" cy="1378537"/>
            <a:chOff x="0" y="0"/>
            <a:chExt cx="6350000" cy="6558280"/>
          </a:xfrm>
        </p:grpSpPr>
        <p:sp>
          <p:nvSpPr>
            <p:cNvPr id="28" name="Freeform 28"/>
            <p:cNvSpPr/>
            <p:nvPr/>
          </p:nvSpPr>
          <p:spPr>
            <a:xfrm>
              <a:off x="74930" y="74930"/>
              <a:ext cx="6200140" cy="6408420"/>
            </a:xfrm>
            <a:custGeom>
              <a:avLst/>
              <a:gdLst/>
              <a:ahLst/>
              <a:cxnLst/>
              <a:rect l="l" t="t" r="r" b="b"/>
              <a:pathLst>
                <a:path w="6200140" h="640842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solidFill>
              <a:srgbClr val="82109E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0" y="0"/>
              <a:ext cx="6350000" cy="6558280"/>
            </a:xfrm>
            <a:custGeom>
              <a:avLst/>
              <a:gdLst/>
              <a:ahLst/>
              <a:cxnLst/>
              <a:rect l="l" t="t" r="r" b="b"/>
              <a:pathLst>
                <a:path w="6350000" h="655828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E24795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30" name="Group 30"/>
          <p:cNvGrpSpPr>
            <a:grpSpLocks noChangeAspect="1"/>
          </p:cNvGrpSpPr>
          <p:nvPr/>
        </p:nvGrpSpPr>
        <p:grpSpPr>
          <a:xfrm>
            <a:off x="4762971" y="6793629"/>
            <a:ext cx="1334757" cy="1378537"/>
            <a:chOff x="0" y="0"/>
            <a:chExt cx="6350000" cy="6558280"/>
          </a:xfrm>
        </p:grpSpPr>
        <p:sp>
          <p:nvSpPr>
            <p:cNvPr id="31" name="Freeform 31"/>
            <p:cNvSpPr/>
            <p:nvPr/>
          </p:nvSpPr>
          <p:spPr>
            <a:xfrm>
              <a:off x="74930" y="74930"/>
              <a:ext cx="6200140" cy="6408420"/>
            </a:xfrm>
            <a:custGeom>
              <a:avLst/>
              <a:gdLst/>
              <a:ahLst/>
              <a:cxnLst/>
              <a:rect l="l" t="t" r="r" b="b"/>
              <a:pathLst>
                <a:path w="6200140" h="640842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solidFill>
              <a:srgbClr val="82109E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2" name="Freeform 32"/>
            <p:cNvSpPr/>
            <p:nvPr/>
          </p:nvSpPr>
          <p:spPr>
            <a:xfrm>
              <a:off x="0" y="0"/>
              <a:ext cx="6350000" cy="6558280"/>
            </a:xfrm>
            <a:custGeom>
              <a:avLst/>
              <a:gdLst/>
              <a:ahLst/>
              <a:cxnLst/>
              <a:rect l="l" t="t" r="r" b="b"/>
              <a:pathLst>
                <a:path w="6350000" h="655828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E24795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4575532" y="3238711"/>
            <a:ext cx="1709636" cy="1429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04"/>
              </a:lnSpc>
              <a:spcBef>
                <a:spcPct val="0"/>
              </a:spcBef>
            </a:pPr>
            <a:r>
              <a:rPr lang="en-US" sz="7931" spc="-364">
                <a:solidFill>
                  <a:srgbClr val="FFFFFF"/>
                </a:solidFill>
                <a:latin typeface="Arcade Gamer Bold"/>
              </a:rPr>
              <a:t>1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4575532" y="6642041"/>
            <a:ext cx="1709636" cy="1429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04"/>
              </a:lnSpc>
              <a:spcBef>
                <a:spcPct val="0"/>
              </a:spcBef>
            </a:pPr>
            <a:r>
              <a:rPr lang="en-US" sz="7931" spc="-364">
                <a:solidFill>
                  <a:srgbClr val="FFFFFF"/>
                </a:solidFill>
                <a:latin typeface="Arcade Gamer Bold"/>
              </a:rPr>
              <a:t>3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6285168" y="3736204"/>
            <a:ext cx="6008805" cy="71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</a:pPr>
            <a:r>
              <a:rPr lang="en-US" sz="5000" spc="-230">
                <a:solidFill>
                  <a:srgbClr val="FFFFFF"/>
                </a:solidFill>
                <a:ea typeface="Arcade Gamer Bold"/>
              </a:rPr>
              <a:t>메카닉과 재미 요소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6285168" y="7139534"/>
            <a:ext cx="6008805" cy="71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</a:pPr>
            <a:r>
              <a:rPr lang="en-US" sz="5000" spc="-230">
                <a:solidFill>
                  <a:srgbClr val="FFFFFF"/>
                </a:solidFill>
                <a:ea typeface="Arcade Gamer Bold"/>
              </a:rPr>
              <a:t>개발 일정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6285" b="-1492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-1464969" y="3476327"/>
            <a:ext cx="4513498" cy="3334347"/>
          </a:xfrm>
          <a:custGeom>
            <a:avLst/>
            <a:gdLst/>
            <a:ahLst/>
            <a:cxnLst/>
            <a:rect l="l" t="t" r="r" b="b"/>
            <a:pathLst>
              <a:path w="4513498" h="3334347">
                <a:moveTo>
                  <a:pt x="0" y="0"/>
                </a:moveTo>
                <a:lnTo>
                  <a:pt x="4513499" y="0"/>
                </a:lnTo>
                <a:lnTo>
                  <a:pt x="4513499" y="3334346"/>
                </a:lnTo>
                <a:lnTo>
                  <a:pt x="0" y="33343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>
            <a:off x="-344969" y="5498468"/>
            <a:ext cx="2273499" cy="2682594"/>
          </a:xfrm>
          <a:custGeom>
            <a:avLst/>
            <a:gdLst/>
            <a:ahLst/>
            <a:cxnLst/>
            <a:rect l="l" t="t" r="r" b="b"/>
            <a:pathLst>
              <a:path w="2273499" h="2682594">
                <a:moveTo>
                  <a:pt x="0" y="0"/>
                </a:moveTo>
                <a:lnTo>
                  <a:pt x="2273499" y="0"/>
                </a:lnTo>
                <a:lnTo>
                  <a:pt x="2273499" y="2682595"/>
                </a:lnTo>
                <a:lnTo>
                  <a:pt x="0" y="26825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5" name="Freeform 5"/>
          <p:cNvSpPr/>
          <p:nvPr/>
        </p:nvSpPr>
        <p:spPr>
          <a:xfrm flipH="1">
            <a:off x="16579306" y="793732"/>
            <a:ext cx="2144282" cy="2530127"/>
          </a:xfrm>
          <a:custGeom>
            <a:avLst/>
            <a:gdLst/>
            <a:ahLst/>
            <a:cxnLst/>
            <a:rect l="l" t="t" r="r" b="b"/>
            <a:pathLst>
              <a:path w="2144282" h="2530127">
                <a:moveTo>
                  <a:pt x="2144282" y="0"/>
                </a:moveTo>
                <a:lnTo>
                  <a:pt x="0" y="0"/>
                </a:lnTo>
                <a:lnTo>
                  <a:pt x="0" y="2530127"/>
                </a:lnTo>
                <a:lnTo>
                  <a:pt x="2144282" y="2530127"/>
                </a:lnTo>
                <a:lnTo>
                  <a:pt x="2144282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3200141" y="1300492"/>
            <a:ext cx="11554615" cy="2180934"/>
          </a:xfrm>
          <a:custGeom>
            <a:avLst/>
            <a:gdLst/>
            <a:ahLst/>
            <a:cxnLst/>
            <a:rect l="l" t="t" r="r" b="b"/>
            <a:pathLst>
              <a:path w="11554615" h="2180934">
                <a:moveTo>
                  <a:pt x="0" y="0"/>
                </a:moveTo>
                <a:lnTo>
                  <a:pt x="11554615" y="0"/>
                </a:lnTo>
                <a:lnTo>
                  <a:pt x="11554615" y="2180934"/>
                </a:lnTo>
                <a:lnTo>
                  <a:pt x="0" y="21809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2762677" y="4010597"/>
            <a:ext cx="6237983" cy="5247703"/>
          </a:xfrm>
          <a:custGeom>
            <a:avLst/>
            <a:gdLst/>
            <a:ahLst/>
            <a:cxnLst/>
            <a:rect l="l" t="t" r="r" b="b"/>
            <a:pathLst>
              <a:path w="6237983" h="5247703">
                <a:moveTo>
                  <a:pt x="0" y="0"/>
                </a:moveTo>
                <a:lnTo>
                  <a:pt x="6237983" y="0"/>
                </a:lnTo>
                <a:lnTo>
                  <a:pt x="6237983" y="5247703"/>
                </a:lnTo>
                <a:lnTo>
                  <a:pt x="0" y="524770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8954237" y="4010597"/>
            <a:ext cx="6237983" cy="5247703"/>
          </a:xfrm>
          <a:custGeom>
            <a:avLst/>
            <a:gdLst/>
            <a:ahLst/>
            <a:cxnLst/>
            <a:rect l="l" t="t" r="r" b="b"/>
            <a:pathLst>
              <a:path w="6237983" h="5247703">
                <a:moveTo>
                  <a:pt x="0" y="0"/>
                </a:moveTo>
                <a:lnTo>
                  <a:pt x="6237983" y="0"/>
                </a:lnTo>
                <a:lnTo>
                  <a:pt x="6237983" y="5247703"/>
                </a:lnTo>
                <a:lnTo>
                  <a:pt x="0" y="524770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5079834" y="1640067"/>
            <a:ext cx="7795229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ea typeface="Arcade Gamer Bold"/>
              </a:rPr>
              <a:t>메카닉과 재미요소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693843" y="4637362"/>
            <a:ext cx="2651040" cy="7904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64"/>
              </a:lnSpc>
            </a:pPr>
            <a:r>
              <a:rPr lang="en-US" sz="6251" dirty="0" err="1">
                <a:solidFill>
                  <a:srgbClr val="FFFFFF"/>
                </a:solidFill>
                <a:ea typeface="Arcade Gamer"/>
              </a:rPr>
              <a:t>메카닉</a:t>
            </a:r>
            <a:endParaRPr lang="en-US" sz="6251" dirty="0">
              <a:solidFill>
                <a:srgbClr val="FFFFFF"/>
              </a:solidFill>
              <a:ea typeface="Arcade Gamer"/>
            </a:endParaRPr>
          </a:p>
        </p:txBody>
      </p:sp>
      <p:sp>
        <p:nvSpPr>
          <p:cNvPr id="11" name="Freeform 11"/>
          <p:cNvSpPr/>
          <p:nvPr/>
        </p:nvSpPr>
        <p:spPr>
          <a:xfrm flipH="1">
            <a:off x="15493616" y="4120438"/>
            <a:ext cx="3531368" cy="2608798"/>
          </a:xfrm>
          <a:custGeom>
            <a:avLst/>
            <a:gdLst/>
            <a:ahLst/>
            <a:cxnLst/>
            <a:rect l="l" t="t" r="r" b="b"/>
            <a:pathLst>
              <a:path w="3531368" h="2608798">
                <a:moveTo>
                  <a:pt x="3531368" y="0"/>
                </a:moveTo>
                <a:lnTo>
                  <a:pt x="0" y="0"/>
                </a:lnTo>
                <a:lnTo>
                  <a:pt x="0" y="2608798"/>
                </a:lnTo>
                <a:lnTo>
                  <a:pt x="3531368" y="2608798"/>
                </a:lnTo>
                <a:lnTo>
                  <a:pt x="3531368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3048530" y="5706979"/>
            <a:ext cx="5600907" cy="1943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ctr">
              <a:lnSpc>
                <a:spcPts val="3079"/>
              </a:lnSpc>
              <a:buFont typeface="Arial"/>
              <a:buChar char="•"/>
            </a:pPr>
            <a:r>
              <a:rPr lang="en-US" sz="2199" dirty="0" err="1">
                <a:solidFill>
                  <a:srgbClr val="FFFFFF"/>
                </a:solidFill>
                <a:ea typeface="Anca Coder"/>
              </a:rPr>
              <a:t>몬스터와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싸우는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액션씬</a:t>
            </a:r>
            <a:endParaRPr lang="en-US" sz="2199" dirty="0">
              <a:solidFill>
                <a:srgbClr val="FFFFFF"/>
              </a:solidFill>
              <a:ea typeface="Anca Coder"/>
            </a:endParaRPr>
          </a:p>
          <a:p>
            <a:pPr marL="474979" lvl="1" indent="-237490" algn="ctr">
              <a:lnSpc>
                <a:spcPts val="3079"/>
              </a:lnSpc>
              <a:buFont typeface="Arial"/>
              <a:buChar char="•"/>
            </a:pPr>
            <a:r>
              <a:rPr lang="en-US" sz="2199" dirty="0" err="1">
                <a:solidFill>
                  <a:srgbClr val="FFFFFF"/>
                </a:solidFill>
                <a:ea typeface="Anca Coder"/>
              </a:rPr>
              <a:t>아이템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습득으로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캐릭터의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능력치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강화</a:t>
            </a:r>
            <a:endParaRPr lang="en-US" sz="2199" dirty="0">
              <a:solidFill>
                <a:srgbClr val="FFFFFF"/>
              </a:solidFill>
              <a:ea typeface="Anca Coder"/>
            </a:endParaRPr>
          </a:p>
          <a:p>
            <a:pPr marL="474979" lvl="1" indent="-237490" algn="ctr">
              <a:lnSpc>
                <a:spcPts val="3079"/>
              </a:lnSpc>
              <a:buFont typeface="Arial"/>
              <a:buChar char="•"/>
            </a:pPr>
            <a:r>
              <a:rPr lang="en-US" sz="2199" dirty="0">
                <a:solidFill>
                  <a:srgbClr val="FFFFFF"/>
                </a:solidFill>
                <a:ea typeface="Anca Coder"/>
              </a:rPr>
              <a:t>맵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내의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모든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몬스터를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처치하여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다음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스테이지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진행</a:t>
            </a:r>
            <a:endParaRPr lang="en-US" sz="2199" dirty="0">
              <a:solidFill>
                <a:srgbClr val="FFFFFF"/>
              </a:solidFill>
              <a:ea typeface="Anca Coder"/>
            </a:endParaRPr>
          </a:p>
          <a:p>
            <a:pPr marL="474979" lvl="1" indent="-237490" algn="ctr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dirty="0" err="1">
                <a:solidFill>
                  <a:srgbClr val="FFFFFF"/>
                </a:solidFill>
                <a:ea typeface="Anca Coder"/>
              </a:rPr>
              <a:t>점수를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통한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랭킹측정</a:t>
            </a:r>
            <a:endParaRPr lang="en-US" sz="2199" dirty="0">
              <a:solidFill>
                <a:srgbClr val="FFFFFF"/>
              </a:solidFill>
              <a:ea typeface="Anca Coder"/>
            </a:endParaRP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791780" y="1259121"/>
            <a:ext cx="1136749" cy="1314161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0610014" y="4637362"/>
            <a:ext cx="3334586" cy="7904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64"/>
              </a:lnSpc>
            </a:pPr>
            <a:r>
              <a:rPr lang="en-US" sz="6251" dirty="0" err="1">
                <a:solidFill>
                  <a:srgbClr val="FFFFFF"/>
                </a:solidFill>
                <a:ea typeface="Arcade Gamer"/>
              </a:rPr>
              <a:t>재미요소</a:t>
            </a:r>
            <a:endParaRPr lang="en-US" sz="6251" dirty="0">
              <a:solidFill>
                <a:srgbClr val="FFFFFF"/>
              </a:solidFill>
              <a:ea typeface="Arcade Gamer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9144000" y="5706979"/>
            <a:ext cx="5610756" cy="1943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ctr">
              <a:lnSpc>
                <a:spcPts val="3079"/>
              </a:lnSpc>
              <a:buFont typeface="Arial"/>
              <a:buChar char="•"/>
            </a:pPr>
            <a:r>
              <a:rPr lang="en-US" sz="2199" dirty="0" err="1">
                <a:solidFill>
                  <a:srgbClr val="FFFFFF"/>
                </a:solidFill>
                <a:ea typeface="Anca Coder"/>
              </a:rPr>
              <a:t>아이템을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습득하거나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몬스터를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많이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처치해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높은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점수를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득점하여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랭킹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경쟁</a:t>
            </a:r>
            <a:endParaRPr lang="en-US" sz="2199" dirty="0">
              <a:solidFill>
                <a:srgbClr val="FFFFFF"/>
              </a:solidFill>
              <a:ea typeface="Anca Coder"/>
            </a:endParaRPr>
          </a:p>
          <a:p>
            <a:pPr marL="474979" lvl="1" indent="-237490" algn="ctr">
              <a:lnSpc>
                <a:spcPts val="3079"/>
              </a:lnSpc>
              <a:buFont typeface="Arial"/>
              <a:buChar char="•"/>
            </a:pPr>
            <a:r>
              <a:rPr lang="en-US" sz="2199" dirty="0" err="1">
                <a:solidFill>
                  <a:srgbClr val="FFFFFF"/>
                </a:solidFill>
                <a:ea typeface="Anca Coder"/>
              </a:rPr>
              <a:t>아이템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습득으로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캐릭터의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성장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관찰</a:t>
            </a:r>
            <a:endParaRPr lang="en-US" sz="2199" dirty="0">
              <a:solidFill>
                <a:srgbClr val="FFFFFF"/>
              </a:solidFill>
              <a:ea typeface="Anca Coder"/>
            </a:endParaRPr>
          </a:p>
          <a:p>
            <a:pPr marL="474979" lvl="1" indent="-237490" algn="ctr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dirty="0" err="1">
                <a:solidFill>
                  <a:srgbClr val="FFFFFF"/>
                </a:solidFill>
                <a:ea typeface="Anca Coder"/>
              </a:rPr>
              <a:t>로그라이크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식의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세이브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기능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없이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아이템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습득과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컨트롤로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게임</a:t>
            </a:r>
            <a:r>
              <a:rPr lang="en-US" sz="219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2199" dirty="0" err="1">
                <a:solidFill>
                  <a:srgbClr val="FFFFFF"/>
                </a:solidFill>
                <a:ea typeface="Anca Coder"/>
              </a:rPr>
              <a:t>진행</a:t>
            </a:r>
            <a:endParaRPr lang="en-US" sz="2199" dirty="0">
              <a:solidFill>
                <a:srgbClr val="FFFFFF"/>
              </a:solidFill>
              <a:ea typeface="Anca Cod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77777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-564169" y="6870641"/>
            <a:ext cx="3456917" cy="3663399"/>
          </a:xfrm>
          <a:custGeom>
            <a:avLst/>
            <a:gdLst/>
            <a:ahLst/>
            <a:cxnLst/>
            <a:rect l="l" t="t" r="r" b="b"/>
            <a:pathLst>
              <a:path w="3456917" h="3663399">
                <a:moveTo>
                  <a:pt x="0" y="0"/>
                </a:moveTo>
                <a:lnTo>
                  <a:pt x="3456917" y="0"/>
                </a:lnTo>
                <a:lnTo>
                  <a:pt x="3456917" y="3663399"/>
                </a:lnTo>
                <a:lnTo>
                  <a:pt x="0" y="36633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>
            <a:off x="736092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5" name="Freeform 5"/>
          <p:cNvSpPr/>
          <p:nvPr/>
        </p:nvSpPr>
        <p:spPr>
          <a:xfrm>
            <a:off x="1455616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2174182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2892748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3611314" y="9258300"/>
            <a:ext cx="585216" cy="540527"/>
          </a:xfrm>
          <a:custGeom>
            <a:avLst/>
            <a:gdLst/>
            <a:ahLst/>
            <a:cxnLst/>
            <a:rect l="l" t="t" r="r" b="b"/>
            <a:pathLst>
              <a:path w="585216" h="540527">
                <a:moveTo>
                  <a:pt x="0" y="0"/>
                </a:moveTo>
                <a:lnTo>
                  <a:pt x="585216" y="0"/>
                </a:lnTo>
                <a:lnTo>
                  <a:pt x="585216" y="540527"/>
                </a:lnTo>
                <a:lnTo>
                  <a:pt x="0" y="54052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>
            <a:off x="15231337" y="6917765"/>
            <a:ext cx="3412449" cy="3616276"/>
          </a:xfrm>
          <a:custGeom>
            <a:avLst/>
            <a:gdLst/>
            <a:ahLst/>
            <a:cxnLst/>
            <a:rect l="l" t="t" r="r" b="b"/>
            <a:pathLst>
              <a:path w="3412449" h="3616276">
                <a:moveTo>
                  <a:pt x="0" y="0"/>
                </a:moveTo>
                <a:lnTo>
                  <a:pt x="3412449" y="0"/>
                </a:lnTo>
                <a:lnTo>
                  <a:pt x="3412449" y="3616275"/>
                </a:lnTo>
                <a:lnTo>
                  <a:pt x="0" y="36162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" name="Freeform 10"/>
          <p:cNvSpPr/>
          <p:nvPr/>
        </p:nvSpPr>
        <p:spPr>
          <a:xfrm>
            <a:off x="14864394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1" name="Freeform 11"/>
          <p:cNvSpPr/>
          <p:nvPr/>
        </p:nvSpPr>
        <p:spPr>
          <a:xfrm>
            <a:off x="15599900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5" y="0"/>
                </a:lnTo>
                <a:lnTo>
                  <a:pt x="602155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2" name="Freeform 12"/>
          <p:cNvSpPr/>
          <p:nvPr/>
        </p:nvSpPr>
        <p:spPr>
          <a:xfrm>
            <a:off x="16335405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3" name="Freeform 13"/>
          <p:cNvSpPr/>
          <p:nvPr/>
        </p:nvSpPr>
        <p:spPr>
          <a:xfrm>
            <a:off x="17070911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4" name="Freeform 14"/>
          <p:cNvSpPr/>
          <p:nvPr/>
        </p:nvSpPr>
        <p:spPr>
          <a:xfrm>
            <a:off x="14128888" y="9332430"/>
            <a:ext cx="602156" cy="466397"/>
          </a:xfrm>
          <a:custGeom>
            <a:avLst/>
            <a:gdLst/>
            <a:ahLst/>
            <a:cxnLst/>
            <a:rect l="l" t="t" r="r" b="b"/>
            <a:pathLst>
              <a:path w="602156" h="466397">
                <a:moveTo>
                  <a:pt x="0" y="0"/>
                </a:moveTo>
                <a:lnTo>
                  <a:pt x="602156" y="0"/>
                </a:lnTo>
                <a:lnTo>
                  <a:pt x="602156" y="466397"/>
                </a:lnTo>
                <a:lnTo>
                  <a:pt x="0" y="46639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5" name="Freeform 15"/>
          <p:cNvSpPr/>
          <p:nvPr/>
        </p:nvSpPr>
        <p:spPr>
          <a:xfrm>
            <a:off x="8469373" y="9227234"/>
            <a:ext cx="1349253" cy="571593"/>
          </a:xfrm>
          <a:custGeom>
            <a:avLst/>
            <a:gdLst/>
            <a:ahLst/>
            <a:cxnLst/>
            <a:rect l="l" t="t" r="r" b="b"/>
            <a:pathLst>
              <a:path w="1349253" h="571593">
                <a:moveTo>
                  <a:pt x="0" y="0"/>
                </a:moveTo>
                <a:lnTo>
                  <a:pt x="1349254" y="0"/>
                </a:lnTo>
                <a:lnTo>
                  <a:pt x="1349254" y="571593"/>
                </a:lnTo>
                <a:lnTo>
                  <a:pt x="0" y="571593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6" name="Freeform 16"/>
          <p:cNvSpPr/>
          <p:nvPr/>
        </p:nvSpPr>
        <p:spPr>
          <a:xfrm>
            <a:off x="-648991" y="9798827"/>
            <a:ext cx="9743793" cy="1470427"/>
          </a:xfrm>
          <a:custGeom>
            <a:avLst/>
            <a:gdLst/>
            <a:ahLst/>
            <a:cxnLst/>
            <a:rect l="l" t="t" r="r" b="b"/>
            <a:pathLst>
              <a:path w="9743793" h="1470427">
                <a:moveTo>
                  <a:pt x="0" y="0"/>
                </a:moveTo>
                <a:lnTo>
                  <a:pt x="9743793" y="0"/>
                </a:lnTo>
                <a:lnTo>
                  <a:pt x="9743793" y="1470427"/>
                </a:lnTo>
                <a:lnTo>
                  <a:pt x="0" y="1470427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7" name="Freeform 17"/>
          <p:cNvSpPr/>
          <p:nvPr/>
        </p:nvSpPr>
        <p:spPr>
          <a:xfrm>
            <a:off x="9143297" y="9798827"/>
            <a:ext cx="9743793" cy="1470427"/>
          </a:xfrm>
          <a:custGeom>
            <a:avLst/>
            <a:gdLst/>
            <a:ahLst/>
            <a:cxnLst/>
            <a:rect l="l" t="t" r="r" b="b"/>
            <a:pathLst>
              <a:path w="9743793" h="1470427">
                <a:moveTo>
                  <a:pt x="0" y="0"/>
                </a:moveTo>
                <a:lnTo>
                  <a:pt x="9743794" y="0"/>
                </a:lnTo>
                <a:lnTo>
                  <a:pt x="9743794" y="1470427"/>
                </a:lnTo>
                <a:lnTo>
                  <a:pt x="0" y="1470427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8" name="Freeform 18"/>
          <p:cNvSpPr/>
          <p:nvPr/>
        </p:nvSpPr>
        <p:spPr>
          <a:xfrm>
            <a:off x="11690087" y="1028700"/>
            <a:ext cx="5479758" cy="4114800"/>
          </a:xfrm>
          <a:custGeom>
            <a:avLst/>
            <a:gdLst/>
            <a:ahLst/>
            <a:cxnLst/>
            <a:rect l="l" t="t" r="r" b="b"/>
            <a:pathLst>
              <a:path w="5479758" h="4114800">
                <a:moveTo>
                  <a:pt x="0" y="0"/>
                </a:moveTo>
                <a:lnTo>
                  <a:pt x="5479758" y="0"/>
                </a:lnTo>
                <a:lnTo>
                  <a:pt x="54797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9" name="Freeform 19"/>
          <p:cNvSpPr/>
          <p:nvPr/>
        </p:nvSpPr>
        <p:spPr>
          <a:xfrm flipH="1">
            <a:off x="1164043" y="1028700"/>
            <a:ext cx="5479758" cy="4114800"/>
          </a:xfrm>
          <a:custGeom>
            <a:avLst/>
            <a:gdLst/>
            <a:ahLst/>
            <a:cxnLst/>
            <a:rect l="l" t="t" r="r" b="b"/>
            <a:pathLst>
              <a:path w="5479758" h="4114800">
                <a:moveTo>
                  <a:pt x="5479758" y="0"/>
                </a:moveTo>
                <a:lnTo>
                  <a:pt x="0" y="0"/>
                </a:lnTo>
                <a:lnTo>
                  <a:pt x="0" y="4114800"/>
                </a:lnTo>
                <a:lnTo>
                  <a:pt x="5479758" y="4114800"/>
                </a:lnTo>
                <a:lnTo>
                  <a:pt x="5479758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pic>
        <p:nvPicPr>
          <p:cNvPr id="20" name="Picture 2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7"/>
          <a:srcRect l="657" r="657"/>
          <a:stretch>
            <a:fillRect/>
          </a:stretch>
        </p:blipFill>
        <p:spPr>
          <a:xfrm>
            <a:off x="3611314" y="2140033"/>
            <a:ext cx="11554158" cy="658587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3996143" y="639412"/>
            <a:ext cx="10295714" cy="81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28"/>
              </a:lnSpc>
            </a:pPr>
            <a:r>
              <a:rPr lang="en-US" sz="5200" spc="-239">
                <a:solidFill>
                  <a:srgbClr val="FFFFFF"/>
                </a:solidFill>
                <a:ea typeface="Arcade Gamer Bold"/>
              </a:rPr>
              <a:t>게임 예상 흐름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6285" b="-1492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-1464969" y="3476327"/>
            <a:ext cx="4513498" cy="3334347"/>
          </a:xfrm>
          <a:custGeom>
            <a:avLst/>
            <a:gdLst/>
            <a:ahLst/>
            <a:cxnLst/>
            <a:rect l="l" t="t" r="r" b="b"/>
            <a:pathLst>
              <a:path w="4513498" h="3334347">
                <a:moveTo>
                  <a:pt x="0" y="0"/>
                </a:moveTo>
                <a:lnTo>
                  <a:pt x="4513499" y="0"/>
                </a:lnTo>
                <a:lnTo>
                  <a:pt x="4513499" y="3334346"/>
                </a:lnTo>
                <a:lnTo>
                  <a:pt x="0" y="33343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>
            <a:off x="-344969" y="5498468"/>
            <a:ext cx="2273499" cy="2682594"/>
          </a:xfrm>
          <a:custGeom>
            <a:avLst/>
            <a:gdLst/>
            <a:ahLst/>
            <a:cxnLst/>
            <a:rect l="l" t="t" r="r" b="b"/>
            <a:pathLst>
              <a:path w="2273499" h="2682594">
                <a:moveTo>
                  <a:pt x="0" y="0"/>
                </a:moveTo>
                <a:lnTo>
                  <a:pt x="2273499" y="0"/>
                </a:lnTo>
                <a:lnTo>
                  <a:pt x="2273499" y="2682595"/>
                </a:lnTo>
                <a:lnTo>
                  <a:pt x="0" y="26825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5" name="Freeform 5"/>
          <p:cNvSpPr/>
          <p:nvPr/>
        </p:nvSpPr>
        <p:spPr>
          <a:xfrm flipH="1">
            <a:off x="16579306" y="793732"/>
            <a:ext cx="2144282" cy="2530127"/>
          </a:xfrm>
          <a:custGeom>
            <a:avLst/>
            <a:gdLst/>
            <a:ahLst/>
            <a:cxnLst/>
            <a:rect l="l" t="t" r="r" b="b"/>
            <a:pathLst>
              <a:path w="2144282" h="2530127">
                <a:moveTo>
                  <a:pt x="2144282" y="0"/>
                </a:moveTo>
                <a:lnTo>
                  <a:pt x="0" y="0"/>
                </a:lnTo>
                <a:lnTo>
                  <a:pt x="0" y="2530127"/>
                </a:lnTo>
                <a:lnTo>
                  <a:pt x="2144282" y="2530127"/>
                </a:lnTo>
                <a:lnTo>
                  <a:pt x="2144282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3200141" y="1300492"/>
            <a:ext cx="11554615" cy="2180934"/>
          </a:xfrm>
          <a:custGeom>
            <a:avLst/>
            <a:gdLst/>
            <a:ahLst/>
            <a:cxnLst/>
            <a:rect l="l" t="t" r="r" b="b"/>
            <a:pathLst>
              <a:path w="11554615" h="2180934">
                <a:moveTo>
                  <a:pt x="0" y="0"/>
                </a:moveTo>
                <a:lnTo>
                  <a:pt x="11554615" y="0"/>
                </a:lnTo>
                <a:lnTo>
                  <a:pt x="11554615" y="2180934"/>
                </a:lnTo>
                <a:lnTo>
                  <a:pt x="0" y="21809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2762677" y="4010597"/>
            <a:ext cx="6237983" cy="5247703"/>
          </a:xfrm>
          <a:custGeom>
            <a:avLst/>
            <a:gdLst/>
            <a:ahLst/>
            <a:cxnLst/>
            <a:rect l="l" t="t" r="r" b="b"/>
            <a:pathLst>
              <a:path w="6237983" h="5247703">
                <a:moveTo>
                  <a:pt x="0" y="0"/>
                </a:moveTo>
                <a:lnTo>
                  <a:pt x="6237983" y="0"/>
                </a:lnTo>
                <a:lnTo>
                  <a:pt x="6237983" y="5247703"/>
                </a:lnTo>
                <a:lnTo>
                  <a:pt x="0" y="524770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8954237" y="4010597"/>
            <a:ext cx="6237983" cy="5247703"/>
          </a:xfrm>
          <a:custGeom>
            <a:avLst/>
            <a:gdLst/>
            <a:ahLst/>
            <a:cxnLst/>
            <a:rect l="l" t="t" r="r" b="b"/>
            <a:pathLst>
              <a:path w="6237983" h="5247703">
                <a:moveTo>
                  <a:pt x="0" y="0"/>
                </a:moveTo>
                <a:lnTo>
                  <a:pt x="6237983" y="0"/>
                </a:lnTo>
                <a:lnTo>
                  <a:pt x="6237983" y="5247703"/>
                </a:lnTo>
                <a:lnTo>
                  <a:pt x="0" y="524770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5079834" y="1640067"/>
            <a:ext cx="7795229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ea typeface="Arcade Gamer"/>
              </a:rPr>
              <a:t>게임 개발 일정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786164" y="4627837"/>
            <a:ext cx="2191008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 dirty="0">
                <a:solidFill>
                  <a:srgbClr val="FFFFFF"/>
                </a:solidFill>
                <a:latin typeface="Arcade Gamer"/>
              </a:rPr>
              <a:t>1주차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156946" y="4627837"/>
            <a:ext cx="2191008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latin typeface="Arcade Gamer Bold"/>
              </a:rPr>
              <a:t>2주차</a:t>
            </a:r>
          </a:p>
        </p:txBody>
      </p:sp>
      <p:sp>
        <p:nvSpPr>
          <p:cNvPr id="12" name="Freeform 12"/>
          <p:cNvSpPr/>
          <p:nvPr/>
        </p:nvSpPr>
        <p:spPr>
          <a:xfrm flipH="1">
            <a:off x="15493616" y="4120438"/>
            <a:ext cx="3531368" cy="2608798"/>
          </a:xfrm>
          <a:custGeom>
            <a:avLst/>
            <a:gdLst/>
            <a:ahLst/>
            <a:cxnLst/>
            <a:rect l="l" t="t" r="r" b="b"/>
            <a:pathLst>
              <a:path w="3531368" h="2608798">
                <a:moveTo>
                  <a:pt x="3531368" y="0"/>
                </a:moveTo>
                <a:lnTo>
                  <a:pt x="0" y="0"/>
                </a:lnTo>
                <a:lnTo>
                  <a:pt x="0" y="2608798"/>
                </a:lnTo>
                <a:lnTo>
                  <a:pt x="3531368" y="2608798"/>
                </a:lnTo>
                <a:lnTo>
                  <a:pt x="3531368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10084733" y="5966634"/>
            <a:ext cx="4335434" cy="1611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3"/>
              </a:lnSpc>
            </a:pPr>
            <a:r>
              <a:rPr lang="en-US" sz="3359">
                <a:solidFill>
                  <a:srgbClr val="FFFFFF"/>
                </a:solidFill>
                <a:ea typeface="Anca Coder"/>
              </a:rPr>
              <a:t>캐릭터 이미지 로드 및 캐릭터 상태머신 생성</a:t>
            </a:r>
          </a:p>
          <a:p>
            <a:pPr algn="ctr">
              <a:lnSpc>
                <a:spcPts val="3443"/>
              </a:lnSpc>
              <a:spcBef>
                <a:spcPct val="0"/>
              </a:spcBef>
            </a:pPr>
            <a:endParaRPr lang="en-US" sz="3359">
              <a:solidFill>
                <a:srgbClr val="FFFFFF"/>
              </a:solidFill>
              <a:ea typeface="Anca Coder"/>
            </a:endParaRP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791780" y="1259121"/>
            <a:ext cx="1136749" cy="1314161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3554705" y="6489871"/>
            <a:ext cx="4653927" cy="565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35"/>
              </a:lnSpc>
              <a:spcBef>
                <a:spcPct val="0"/>
              </a:spcBef>
            </a:pPr>
            <a:r>
              <a:rPr lang="en-US" sz="3239" dirty="0" err="1">
                <a:solidFill>
                  <a:srgbClr val="FFFFFF"/>
                </a:solidFill>
                <a:ea typeface="Anca Coder"/>
              </a:rPr>
              <a:t>기본</a:t>
            </a:r>
            <a:r>
              <a:rPr lang="en-US" sz="323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3239" dirty="0" err="1">
                <a:solidFill>
                  <a:srgbClr val="FFFFFF"/>
                </a:solidFill>
                <a:ea typeface="Anca Coder"/>
              </a:rPr>
              <a:t>게임</a:t>
            </a:r>
            <a:r>
              <a:rPr lang="en-US" sz="323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3239" dirty="0" err="1">
                <a:solidFill>
                  <a:srgbClr val="FFFFFF"/>
                </a:solidFill>
                <a:ea typeface="Anca Coder"/>
              </a:rPr>
              <a:t>프레임웍</a:t>
            </a:r>
            <a:r>
              <a:rPr lang="en-US" sz="323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3239" dirty="0" err="1">
                <a:solidFill>
                  <a:srgbClr val="FFFFFF"/>
                </a:solidFill>
                <a:ea typeface="Anca Coder"/>
              </a:rPr>
              <a:t>생성</a:t>
            </a:r>
            <a:endParaRPr lang="en-US" sz="3239" dirty="0">
              <a:solidFill>
                <a:srgbClr val="FFFFFF"/>
              </a:solidFill>
              <a:ea typeface="Anca Cod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6285" b="-1492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-1464969" y="3476327"/>
            <a:ext cx="4513498" cy="3334347"/>
          </a:xfrm>
          <a:custGeom>
            <a:avLst/>
            <a:gdLst/>
            <a:ahLst/>
            <a:cxnLst/>
            <a:rect l="l" t="t" r="r" b="b"/>
            <a:pathLst>
              <a:path w="4513498" h="3334347">
                <a:moveTo>
                  <a:pt x="0" y="0"/>
                </a:moveTo>
                <a:lnTo>
                  <a:pt x="4513499" y="0"/>
                </a:lnTo>
                <a:lnTo>
                  <a:pt x="4513499" y="3334346"/>
                </a:lnTo>
                <a:lnTo>
                  <a:pt x="0" y="33343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>
            <a:off x="-344969" y="5498468"/>
            <a:ext cx="2273499" cy="2682594"/>
          </a:xfrm>
          <a:custGeom>
            <a:avLst/>
            <a:gdLst/>
            <a:ahLst/>
            <a:cxnLst/>
            <a:rect l="l" t="t" r="r" b="b"/>
            <a:pathLst>
              <a:path w="2273499" h="2682594">
                <a:moveTo>
                  <a:pt x="0" y="0"/>
                </a:moveTo>
                <a:lnTo>
                  <a:pt x="2273499" y="0"/>
                </a:lnTo>
                <a:lnTo>
                  <a:pt x="2273499" y="2682595"/>
                </a:lnTo>
                <a:lnTo>
                  <a:pt x="0" y="26825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5" name="Freeform 5"/>
          <p:cNvSpPr/>
          <p:nvPr/>
        </p:nvSpPr>
        <p:spPr>
          <a:xfrm flipH="1">
            <a:off x="16579306" y="793732"/>
            <a:ext cx="2144282" cy="2530127"/>
          </a:xfrm>
          <a:custGeom>
            <a:avLst/>
            <a:gdLst/>
            <a:ahLst/>
            <a:cxnLst/>
            <a:rect l="l" t="t" r="r" b="b"/>
            <a:pathLst>
              <a:path w="2144282" h="2530127">
                <a:moveTo>
                  <a:pt x="2144282" y="0"/>
                </a:moveTo>
                <a:lnTo>
                  <a:pt x="0" y="0"/>
                </a:lnTo>
                <a:lnTo>
                  <a:pt x="0" y="2530127"/>
                </a:lnTo>
                <a:lnTo>
                  <a:pt x="2144282" y="2530127"/>
                </a:lnTo>
                <a:lnTo>
                  <a:pt x="2144282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3200141" y="1300492"/>
            <a:ext cx="11554615" cy="2180934"/>
          </a:xfrm>
          <a:custGeom>
            <a:avLst/>
            <a:gdLst/>
            <a:ahLst/>
            <a:cxnLst/>
            <a:rect l="l" t="t" r="r" b="b"/>
            <a:pathLst>
              <a:path w="11554615" h="2180934">
                <a:moveTo>
                  <a:pt x="0" y="0"/>
                </a:moveTo>
                <a:lnTo>
                  <a:pt x="11554615" y="0"/>
                </a:lnTo>
                <a:lnTo>
                  <a:pt x="11554615" y="2180934"/>
                </a:lnTo>
                <a:lnTo>
                  <a:pt x="0" y="21809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2762677" y="4010597"/>
            <a:ext cx="6237983" cy="5247703"/>
          </a:xfrm>
          <a:custGeom>
            <a:avLst/>
            <a:gdLst/>
            <a:ahLst/>
            <a:cxnLst/>
            <a:rect l="l" t="t" r="r" b="b"/>
            <a:pathLst>
              <a:path w="6237983" h="5247703">
                <a:moveTo>
                  <a:pt x="0" y="0"/>
                </a:moveTo>
                <a:lnTo>
                  <a:pt x="6237983" y="0"/>
                </a:lnTo>
                <a:lnTo>
                  <a:pt x="6237983" y="5247703"/>
                </a:lnTo>
                <a:lnTo>
                  <a:pt x="0" y="524770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8954237" y="4010597"/>
            <a:ext cx="6237983" cy="5247703"/>
          </a:xfrm>
          <a:custGeom>
            <a:avLst/>
            <a:gdLst/>
            <a:ahLst/>
            <a:cxnLst/>
            <a:rect l="l" t="t" r="r" b="b"/>
            <a:pathLst>
              <a:path w="6237983" h="5247703">
                <a:moveTo>
                  <a:pt x="0" y="0"/>
                </a:moveTo>
                <a:lnTo>
                  <a:pt x="6237983" y="0"/>
                </a:lnTo>
                <a:lnTo>
                  <a:pt x="6237983" y="5247703"/>
                </a:lnTo>
                <a:lnTo>
                  <a:pt x="0" y="524770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5079834" y="1640067"/>
            <a:ext cx="7795229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ea typeface="Arcade Gamer"/>
              </a:rPr>
              <a:t>게임 개발 일정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786164" y="4627837"/>
            <a:ext cx="2191008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latin typeface="Arcade Gamer"/>
              </a:rPr>
              <a:t>3주차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156946" y="4627837"/>
            <a:ext cx="2191008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latin typeface="Arcade Gamer Bold"/>
              </a:rPr>
              <a:t>4주차</a:t>
            </a:r>
          </a:p>
        </p:txBody>
      </p:sp>
      <p:sp>
        <p:nvSpPr>
          <p:cNvPr id="12" name="Freeform 12"/>
          <p:cNvSpPr/>
          <p:nvPr/>
        </p:nvSpPr>
        <p:spPr>
          <a:xfrm flipH="1">
            <a:off x="15493616" y="4120438"/>
            <a:ext cx="3531368" cy="2608798"/>
          </a:xfrm>
          <a:custGeom>
            <a:avLst/>
            <a:gdLst/>
            <a:ahLst/>
            <a:cxnLst/>
            <a:rect l="l" t="t" r="r" b="b"/>
            <a:pathLst>
              <a:path w="3531368" h="2608798">
                <a:moveTo>
                  <a:pt x="3531368" y="0"/>
                </a:moveTo>
                <a:lnTo>
                  <a:pt x="0" y="0"/>
                </a:lnTo>
                <a:lnTo>
                  <a:pt x="0" y="2608798"/>
                </a:lnTo>
                <a:lnTo>
                  <a:pt x="3531368" y="2608798"/>
                </a:lnTo>
                <a:lnTo>
                  <a:pt x="3531368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10084733" y="5966634"/>
            <a:ext cx="4029607" cy="16461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03"/>
              </a:lnSpc>
            </a:pPr>
            <a:r>
              <a:rPr lang="en-US" sz="3359" dirty="0" err="1">
                <a:solidFill>
                  <a:srgbClr val="FFFFFF"/>
                </a:solidFill>
                <a:ea typeface="Anca Coder"/>
              </a:rPr>
              <a:t>배경</a:t>
            </a:r>
            <a:r>
              <a:rPr lang="en-US" sz="335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3359" dirty="0" err="1">
                <a:solidFill>
                  <a:srgbClr val="FFFFFF"/>
                </a:solidFill>
                <a:ea typeface="Anca Coder"/>
              </a:rPr>
              <a:t>로드</a:t>
            </a:r>
            <a:r>
              <a:rPr lang="en-US" sz="3359" dirty="0">
                <a:solidFill>
                  <a:srgbClr val="FFFFFF"/>
                </a:solidFill>
                <a:ea typeface="Anca Coder"/>
              </a:rPr>
              <a:t> 및 </a:t>
            </a:r>
            <a:r>
              <a:rPr lang="en-US" sz="3359" dirty="0" err="1">
                <a:solidFill>
                  <a:srgbClr val="FFFFFF"/>
                </a:solidFill>
                <a:ea typeface="Anca Coder"/>
              </a:rPr>
              <a:t>다양한</a:t>
            </a:r>
            <a:r>
              <a:rPr lang="en-US" sz="335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3359" dirty="0" err="1">
                <a:solidFill>
                  <a:srgbClr val="FFFFFF"/>
                </a:solidFill>
                <a:ea typeface="Anca Coder"/>
              </a:rPr>
              <a:t>스테이지</a:t>
            </a:r>
            <a:r>
              <a:rPr lang="en-US" sz="335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3359" dirty="0" err="1">
                <a:solidFill>
                  <a:srgbClr val="FFFFFF"/>
                </a:solidFill>
                <a:ea typeface="Anca Coder"/>
              </a:rPr>
              <a:t>생성</a:t>
            </a:r>
            <a:endParaRPr lang="en-US" sz="3359" dirty="0">
              <a:solidFill>
                <a:srgbClr val="FFFFFF"/>
              </a:solidFill>
              <a:ea typeface="Anca Coder"/>
            </a:endParaRPr>
          </a:p>
          <a:p>
            <a:pPr algn="ctr">
              <a:lnSpc>
                <a:spcPts val="3443"/>
              </a:lnSpc>
              <a:spcBef>
                <a:spcPct val="0"/>
              </a:spcBef>
            </a:pPr>
            <a:endParaRPr lang="en-US" sz="3359" dirty="0">
              <a:solidFill>
                <a:srgbClr val="FFFFFF"/>
              </a:solidFill>
              <a:ea typeface="Anca Coder"/>
            </a:endParaRP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791780" y="1259121"/>
            <a:ext cx="1136749" cy="1314161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3554705" y="5918371"/>
            <a:ext cx="4653927" cy="18186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5"/>
              </a:lnSpc>
            </a:pPr>
            <a:r>
              <a:rPr lang="en-US" sz="3539">
                <a:solidFill>
                  <a:srgbClr val="FFFFFF"/>
                </a:solidFill>
                <a:ea typeface="Anca Coder"/>
              </a:rPr>
              <a:t>몬스터, 아이템 이미지 로드 및 상태머신 생성</a:t>
            </a:r>
          </a:p>
          <a:p>
            <a:pPr algn="ctr">
              <a:lnSpc>
                <a:spcPts val="4535"/>
              </a:lnSpc>
              <a:spcBef>
                <a:spcPct val="0"/>
              </a:spcBef>
            </a:pPr>
            <a:endParaRPr lang="en-US" sz="3539">
              <a:solidFill>
                <a:srgbClr val="FFFFFF"/>
              </a:solidFill>
              <a:ea typeface="Anca Cod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6285" b="-1492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-1464969" y="3476327"/>
            <a:ext cx="4513498" cy="3334347"/>
          </a:xfrm>
          <a:custGeom>
            <a:avLst/>
            <a:gdLst/>
            <a:ahLst/>
            <a:cxnLst/>
            <a:rect l="l" t="t" r="r" b="b"/>
            <a:pathLst>
              <a:path w="4513498" h="3334347">
                <a:moveTo>
                  <a:pt x="0" y="0"/>
                </a:moveTo>
                <a:lnTo>
                  <a:pt x="4513499" y="0"/>
                </a:lnTo>
                <a:lnTo>
                  <a:pt x="4513499" y="3334346"/>
                </a:lnTo>
                <a:lnTo>
                  <a:pt x="0" y="33343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>
            <a:off x="-344969" y="5498468"/>
            <a:ext cx="2273499" cy="2682594"/>
          </a:xfrm>
          <a:custGeom>
            <a:avLst/>
            <a:gdLst/>
            <a:ahLst/>
            <a:cxnLst/>
            <a:rect l="l" t="t" r="r" b="b"/>
            <a:pathLst>
              <a:path w="2273499" h="2682594">
                <a:moveTo>
                  <a:pt x="0" y="0"/>
                </a:moveTo>
                <a:lnTo>
                  <a:pt x="2273499" y="0"/>
                </a:lnTo>
                <a:lnTo>
                  <a:pt x="2273499" y="2682595"/>
                </a:lnTo>
                <a:lnTo>
                  <a:pt x="0" y="26825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5" name="Freeform 5"/>
          <p:cNvSpPr/>
          <p:nvPr/>
        </p:nvSpPr>
        <p:spPr>
          <a:xfrm flipH="1">
            <a:off x="16579306" y="793732"/>
            <a:ext cx="2144282" cy="2530127"/>
          </a:xfrm>
          <a:custGeom>
            <a:avLst/>
            <a:gdLst/>
            <a:ahLst/>
            <a:cxnLst/>
            <a:rect l="l" t="t" r="r" b="b"/>
            <a:pathLst>
              <a:path w="2144282" h="2530127">
                <a:moveTo>
                  <a:pt x="2144282" y="0"/>
                </a:moveTo>
                <a:lnTo>
                  <a:pt x="0" y="0"/>
                </a:lnTo>
                <a:lnTo>
                  <a:pt x="0" y="2530127"/>
                </a:lnTo>
                <a:lnTo>
                  <a:pt x="2144282" y="2530127"/>
                </a:lnTo>
                <a:lnTo>
                  <a:pt x="2144282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3200141" y="1300492"/>
            <a:ext cx="11554615" cy="2180934"/>
          </a:xfrm>
          <a:custGeom>
            <a:avLst/>
            <a:gdLst/>
            <a:ahLst/>
            <a:cxnLst/>
            <a:rect l="l" t="t" r="r" b="b"/>
            <a:pathLst>
              <a:path w="11554615" h="2180934">
                <a:moveTo>
                  <a:pt x="0" y="0"/>
                </a:moveTo>
                <a:lnTo>
                  <a:pt x="11554615" y="0"/>
                </a:lnTo>
                <a:lnTo>
                  <a:pt x="11554615" y="2180934"/>
                </a:lnTo>
                <a:lnTo>
                  <a:pt x="0" y="21809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2762676" y="4010597"/>
            <a:ext cx="6237983" cy="5247703"/>
          </a:xfrm>
          <a:custGeom>
            <a:avLst/>
            <a:gdLst/>
            <a:ahLst/>
            <a:cxnLst/>
            <a:rect l="l" t="t" r="r" b="b"/>
            <a:pathLst>
              <a:path w="6237983" h="5247703">
                <a:moveTo>
                  <a:pt x="0" y="0"/>
                </a:moveTo>
                <a:lnTo>
                  <a:pt x="6237983" y="0"/>
                </a:lnTo>
                <a:lnTo>
                  <a:pt x="6237983" y="5247703"/>
                </a:lnTo>
                <a:lnTo>
                  <a:pt x="0" y="524770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8954237" y="4010597"/>
            <a:ext cx="6237983" cy="5247703"/>
          </a:xfrm>
          <a:custGeom>
            <a:avLst/>
            <a:gdLst/>
            <a:ahLst/>
            <a:cxnLst/>
            <a:rect l="l" t="t" r="r" b="b"/>
            <a:pathLst>
              <a:path w="6237983" h="5247703">
                <a:moveTo>
                  <a:pt x="0" y="0"/>
                </a:moveTo>
                <a:lnTo>
                  <a:pt x="6237983" y="0"/>
                </a:lnTo>
                <a:lnTo>
                  <a:pt x="6237983" y="5247703"/>
                </a:lnTo>
                <a:lnTo>
                  <a:pt x="0" y="524770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5079834" y="1640067"/>
            <a:ext cx="7795229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ea typeface="Arcade Gamer"/>
              </a:rPr>
              <a:t>게임 개발 일정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786164" y="4627837"/>
            <a:ext cx="2191008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latin typeface="Arcade Gamer"/>
              </a:rPr>
              <a:t>5주차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156946" y="4627837"/>
            <a:ext cx="2191008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latin typeface="Arcade Gamer Bold"/>
              </a:rPr>
              <a:t>6주차</a:t>
            </a:r>
          </a:p>
        </p:txBody>
      </p:sp>
      <p:sp>
        <p:nvSpPr>
          <p:cNvPr id="12" name="Freeform 12"/>
          <p:cNvSpPr/>
          <p:nvPr/>
        </p:nvSpPr>
        <p:spPr>
          <a:xfrm flipH="1">
            <a:off x="15493616" y="4120438"/>
            <a:ext cx="3531368" cy="2608798"/>
          </a:xfrm>
          <a:custGeom>
            <a:avLst/>
            <a:gdLst/>
            <a:ahLst/>
            <a:cxnLst/>
            <a:rect l="l" t="t" r="r" b="b"/>
            <a:pathLst>
              <a:path w="3531368" h="2608798">
                <a:moveTo>
                  <a:pt x="3531368" y="0"/>
                </a:moveTo>
                <a:lnTo>
                  <a:pt x="0" y="0"/>
                </a:lnTo>
                <a:lnTo>
                  <a:pt x="0" y="2608798"/>
                </a:lnTo>
                <a:lnTo>
                  <a:pt x="3531368" y="2608798"/>
                </a:lnTo>
                <a:lnTo>
                  <a:pt x="3531368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10084733" y="6305674"/>
            <a:ext cx="4012267" cy="11775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03"/>
              </a:lnSpc>
              <a:spcBef>
                <a:spcPct val="0"/>
              </a:spcBef>
            </a:pPr>
            <a:r>
              <a:rPr lang="en-US" sz="3359" dirty="0">
                <a:solidFill>
                  <a:srgbClr val="FFFFFF"/>
                </a:solidFill>
                <a:latin typeface="Anca Coder"/>
              </a:rPr>
              <a:t>UI </a:t>
            </a:r>
            <a:r>
              <a:rPr lang="en-US" sz="3359" dirty="0" err="1">
                <a:solidFill>
                  <a:srgbClr val="FFFFFF"/>
                </a:solidFill>
                <a:latin typeface="Anca Coder"/>
              </a:rPr>
              <a:t>생성</a:t>
            </a:r>
            <a:r>
              <a:rPr lang="en-US" sz="3359" dirty="0">
                <a:solidFill>
                  <a:srgbClr val="FFFFFF"/>
                </a:solidFill>
                <a:latin typeface="Anca Coder"/>
              </a:rPr>
              <a:t>, </a:t>
            </a:r>
            <a:r>
              <a:rPr lang="en-US" sz="3359" dirty="0" err="1">
                <a:solidFill>
                  <a:srgbClr val="FFFFFF"/>
                </a:solidFill>
                <a:latin typeface="Anca Coder"/>
              </a:rPr>
              <a:t>사운드</a:t>
            </a:r>
            <a:r>
              <a:rPr lang="en-US" sz="3359" dirty="0">
                <a:solidFill>
                  <a:srgbClr val="FFFFFF"/>
                </a:solidFill>
                <a:latin typeface="Anca Coder"/>
              </a:rPr>
              <a:t> </a:t>
            </a:r>
            <a:r>
              <a:rPr lang="en-US" sz="3359" dirty="0" err="1">
                <a:solidFill>
                  <a:srgbClr val="FFFFFF"/>
                </a:solidFill>
                <a:latin typeface="Anca Coder"/>
              </a:rPr>
              <a:t>추가</a:t>
            </a:r>
            <a:endParaRPr lang="en-US" sz="3359" dirty="0">
              <a:solidFill>
                <a:srgbClr val="FFFFFF"/>
              </a:solidFill>
              <a:latin typeface="Anca Coder"/>
            </a:endParaRP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791780" y="1259121"/>
            <a:ext cx="1136749" cy="1314161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3554705" y="5993918"/>
            <a:ext cx="4513499" cy="16250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55"/>
              </a:lnSpc>
            </a:pPr>
            <a:r>
              <a:rPr lang="en-US" sz="3039" dirty="0" err="1">
                <a:solidFill>
                  <a:srgbClr val="FFFFFF"/>
                </a:solidFill>
                <a:ea typeface="Anca Coder"/>
              </a:rPr>
              <a:t>다양한</a:t>
            </a:r>
            <a:r>
              <a:rPr lang="en-US" sz="303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3039" dirty="0" err="1">
                <a:solidFill>
                  <a:srgbClr val="FFFFFF"/>
                </a:solidFill>
                <a:ea typeface="Anca Coder"/>
              </a:rPr>
              <a:t>스테이지</a:t>
            </a:r>
            <a:r>
              <a:rPr lang="en-US" sz="303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3039" dirty="0" err="1">
                <a:solidFill>
                  <a:srgbClr val="FFFFFF"/>
                </a:solidFill>
                <a:ea typeface="Anca Coder"/>
              </a:rPr>
              <a:t>생성</a:t>
            </a:r>
            <a:r>
              <a:rPr lang="en-US" sz="3039" dirty="0">
                <a:solidFill>
                  <a:srgbClr val="FFFFFF"/>
                </a:solidFill>
                <a:ea typeface="Anca Coder"/>
              </a:rPr>
              <a:t>(2), </a:t>
            </a:r>
            <a:r>
              <a:rPr lang="en-US" sz="3039" dirty="0" err="1">
                <a:solidFill>
                  <a:srgbClr val="FFFFFF"/>
                </a:solidFill>
                <a:ea typeface="Anca Coder"/>
              </a:rPr>
              <a:t>충돌</a:t>
            </a:r>
            <a:r>
              <a:rPr lang="en-US" sz="3039" dirty="0">
                <a:solidFill>
                  <a:srgbClr val="FFFFFF"/>
                </a:solidFill>
                <a:ea typeface="Anca Coder"/>
              </a:rPr>
              <a:t> </a:t>
            </a:r>
            <a:r>
              <a:rPr lang="en-US" sz="3039" dirty="0" err="1">
                <a:solidFill>
                  <a:srgbClr val="FFFFFF"/>
                </a:solidFill>
                <a:ea typeface="Anca Coder"/>
              </a:rPr>
              <a:t>처리</a:t>
            </a:r>
            <a:endParaRPr lang="en-US" sz="3039" dirty="0">
              <a:solidFill>
                <a:srgbClr val="FFFFFF"/>
              </a:solidFill>
              <a:ea typeface="Anca Coder"/>
            </a:endParaRPr>
          </a:p>
          <a:p>
            <a:pPr algn="ctr">
              <a:lnSpc>
                <a:spcPts val="4535"/>
              </a:lnSpc>
              <a:spcBef>
                <a:spcPct val="0"/>
              </a:spcBef>
            </a:pPr>
            <a:endParaRPr lang="en-US" sz="3039" dirty="0">
              <a:solidFill>
                <a:srgbClr val="FFFFFF"/>
              </a:solidFill>
              <a:ea typeface="Anca Cod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6285" b="-1492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-1464969" y="3476327"/>
            <a:ext cx="4513498" cy="3334347"/>
          </a:xfrm>
          <a:custGeom>
            <a:avLst/>
            <a:gdLst/>
            <a:ahLst/>
            <a:cxnLst/>
            <a:rect l="l" t="t" r="r" b="b"/>
            <a:pathLst>
              <a:path w="4513498" h="3334347">
                <a:moveTo>
                  <a:pt x="0" y="0"/>
                </a:moveTo>
                <a:lnTo>
                  <a:pt x="4513499" y="0"/>
                </a:lnTo>
                <a:lnTo>
                  <a:pt x="4513499" y="3334346"/>
                </a:lnTo>
                <a:lnTo>
                  <a:pt x="0" y="33343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>
            <a:off x="-344969" y="5498468"/>
            <a:ext cx="2273499" cy="2682594"/>
          </a:xfrm>
          <a:custGeom>
            <a:avLst/>
            <a:gdLst/>
            <a:ahLst/>
            <a:cxnLst/>
            <a:rect l="l" t="t" r="r" b="b"/>
            <a:pathLst>
              <a:path w="2273499" h="2682594">
                <a:moveTo>
                  <a:pt x="0" y="0"/>
                </a:moveTo>
                <a:lnTo>
                  <a:pt x="2273499" y="0"/>
                </a:lnTo>
                <a:lnTo>
                  <a:pt x="2273499" y="2682595"/>
                </a:lnTo>
                <a:lnTo>
                  <a:pt x="0" y="26825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5" name="Freeform 5"/>
          <p:cNvSpPr/>
          <p:nvPr/>
        </p:nvSpPr>
        <p:spPr>
          <a:xfrm flipH="1">
            <a:off x="16579306" y="793732"/>
            <a:ext cx="2144282" cy="2530127"/>
          </a:xfrm>
          <a:custGeom>
            <a:avLst/>
            <a:gdLst/>
            <a:ahLst/>
            <a:cxnLst/>
            <a:rect l="l" t="t" r="r" b="b"/>
            <a:pathLst>
              <a:path w="2144282" h="2530127">
                <a:moveTo>
                  <a:pt x="2144282" y="0"/>
                </a:moveTo>
                <a:lnTo>
                  <a:pt x="0" y="0"/>
                </a:lnTo>
                <a:lnTo>
                  <a:pt x="0" y="2530127"/>
                </a:lnTo>
                <a:lnTo>
                  <a:pt x="2144282" y="2530127"/>
                </a:lnTo>
                <a:lnTo>
                  <a:pt x="2144282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3200141" y="1300492"/>
            <a:ext cx="11554615" cy="2180934"/>
          </a:xfrm>
          <a:custGeom>
            <a:avLst/>
            <a:gdLst/>
            <a:ahLst/>
            <a:cxnLst/>
            <a:rect l="l" t="t" r="r" b="b"/>
            <a:pathLst>
              <a:path w="11554615" h="2180934">
                <a:moveTo>
                  <a:pt x="0" y="0"/>
                </a:moveTo>
                <a:lnTo>
                  <a:pt x="11554615" y="0"/>
                </a:lnTo>
                <a:lnTo>
                  <a:pt x="11554615" y="2180934"/>
                </a:lnTo>
                <a:lnTo>
                  <a:pt x="0" y="21809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2762677" y="4010597"/>
            <a:ext cx="6237983" cy="5247703"/>
          </a:xfrm>
          <a:custGeom>
            <a:avLst/>
            <a:gdLst/>
            <a:ahLst/>
            <a:cxnLst/>
            <a:rect l="l" t="t" r="r" b="b"/>
            <a:pathLst>
              <a:path w="6237983" h="5247703">
                <a:moveTo>
                  <a:pt x="0" y="0"/>
                </a:moveTo>
                <a:lnTo>
                  <a:pt x="6237983" y="0"/>
                </a:lnTo>
                <a:lnTo>
                  <a:pt x="6237983" y="5247703"/>
                </a:lnTo>
                <a:lnTo>
                  <a:pt x="0" y="524770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8954237" y="4010597"/>
            <a:ext cx="6237983" cy="5247703"/>
          </a:xfrm>
          <a:custGeom>
            <a:avLst/>
            <a:gdLst/>
            <a:ahLst/>
            <a:cxnLst/>
            <a:rect l="l" t="t" r="r" b="b"/>
            <a:pathLst>
              <a:path w="6237983" h="5247703">
                <a:moveTo>
                  <a:pt x="0" y="0"/>
                </a:moveTo>
                <a:lnTo>
                  <a:pt x="6237983" y="0"/>
                </a:lnTo>
                <a:lnTo>
                  <a:pt x="6237983" y="5247703"/>
                </a:lnTo>
                <a:lnTo>
                  <a:pt x="0" y="524770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5079834" y="1640067"/>
            <a:ext cx="7795229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ea typeface="Arcade Gamer"/>
              </a:rPr>
              <a:t>게임 개발 일정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786164" y="4627837"/>
            <a:ext cx="2191008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latin typeface="Arcade Gamer"/>
              </a:rPr>
              <a:t>7주차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156946" y="4627837"/>
            <a:ext cx="2191008" cy="797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765">
                <a:solidFill>
                  <a:srgbClr val="FFFFFF"/>
                </a:solidFill>
                <a:latin typeface="Arcade Gamer Bold"/>
              </a:rPr>
              <a:t>8주차</a:t>
            </a:r>
          </a:p>
        </p:txBody>
      </p:sp>
      <p:sp>
        <p:nvSpPr>
          <p:cNvPr id="12" name="Freeform 12"/>
          <p:cNvSpPr/>
          <p:nvPr/>
        </p:nvSpPr>
        <p:spPr>
          <a:xfrm flipH="1">
            <a:off x="15493616" y="4120438"/>
            <a:ext cx="3531368" cy="2608798"/>
          </a:xfrm>
          <a:custGeom>
            <a:avLst/>
            <a:gdLst/>
            <a:ahLst/>
            <a:cxnLst/>
            <a:rect l="l" t="t" r="r" b="b"/>
            <a:pathLst>
              <a:path w="3531368" h="2608798">
                <a:moveTo>
                  <a:pt x="3531368" y="0"/>
                </a:moveTo>
                <a:lnTo>
                  <a:pt x="0" y="0"/>
                </a:lnTo>
                <a:lnTo>
                  <a:pt x="0" y="2608798"/>
                </a:lnTo>
                <a:lnTo>
                  <a:pt x="3531368" y="2608798"/>
                </a:lnTo>
                <a:lnTo>
                  <a:pt x="3531368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9615887" y="6313305"/>
            <a:ext cx="4914682" cy="566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37"/>
              </a:lnSpc>
              <a:spcBef>
                <a:spcPct val="0"/>
              </a:spcBef>
            </a:pPr>
            <a:r>
              <a:rPr lang="en-US" sz="3241">
                <a:solidFill>
                  <a:srgbClr val="FFFFFF"/>
                </a:solidFill>
                <a:ea typeface="Anca Coder"/>
              </a:rPr>
              <a:t>제작 마무리 및 버그 확인</a:t>
            </a: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791780" y="1259121"/>
            <a:ext cx="1136749" cy="1314161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3554705" y="6351454"/>
            <a:ext cx="4653927" cy="499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76"/>
              </a:lnSpc>
              <a:spcBef>
                <a:spcPct val="0"/>
              </a:spcBef>
            </a:pPr>
            <a:r>
              <a:rPr lang="en-US" sz="2840">
                <a:solidFill>
                  <a:srgbClr val="FFFFFF"/>
                </a:solidFill>
                <a:ea typeface="Anca Coder"/>
              </a:rPr>
              <a:t>객체들의 추가적인 상태 생성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143</Words>
  <Application>Microsoft Office PowerPoint</Application>
  <PresentationFormat>사용자 지정</PresentationFormat>
  <Paragraphs>42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Arcade Gamer</vt:lpstr>
      <vt:lpstr>Calibri</vt:lpstr>
      <vt:lpstr>Arial</vt:lpstr>
      <vt:lpstr>Arcade Gamer Bold</vt:lpstr>
      <vt:lpstr>Anca Coder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Purple Neon Game Presentations</dc:title>
  <cp:lastModifiedBy>Suhyeon LEE</cp:lastModifiedBy>
  <cp:revision>3</cp:revision>
  <dcterms:created xsi:type="dcterms:W3CDTF">2006-08-16T00:00:00Z</dcterms:created>
  <dcterms:modified xsi:type="dcterms:W3CDTF">2023-10-14T12:34:15Z</dcterms:modified>
  <dc:identifier>DAFxO_nvDuQ</dc:identifier>
</cp:coreProperties>
</file>

<file path=docProps/thumbnail.jpeg>
</file>